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270" r:id="rId6"/>
    <p:sldId id="309" r:id="rId7"/>
    <p:sldId id="307" r:id="rId8"/>
    <p:sldId id="311" r:id="rId9"/>
    <p:sldId id="312" r:id="rId10"/>
    <p:sldId id="314" r:id="rId11"/>
    <p:sldId id="304" r:id="rId12"/>
    <p:sldId id="303" r:id="rId13"/>
    <p:sldId id="274" r:id="rId14"/>
    <p:sldId id="313" r:id="rId15"/>
    <p:sldId id="275" r:id="rId16"/>
    <p:sldId id="308" r:id="rId17"/>
    <p:sldId id="306" r:id="rId18"/>
    <p:sldId id="298" r:id="rId19"/>
    <p:sldId id="281" r:id="rId20"/>
    <p:sldId id="290" r:id="rId21"/>
    <p:sldId id="310" r:id="rId22"/>
    <p:sldId id="287" r:id="rId23"/>
    <p:sldId id="286"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70"/>
            <p14:sldId id="309"/>
            <p14:sldId id="307"/>
            <p14:sldId id="311"/>
            <p14:sldId id="312"/>
            <p14:sldId id="314"/>
            <p14:sldId id="304"/>
            <p14:sldId id="303"/>
            <p14:sldId id="274"/>
            <p14:sldId id="313"/>
            <p14:sldId id="275"/>
            <p14:sldId id="308"/>
            <p14:sldId id="306"/>
            <p14:sldId id="298"/>
            <p14:sldId id="281"/>
            <p14:sldId id="290"/>
            <p14:sldId id="310"/>
            <p14:sldId id="287"/>
            <p14:sldId id="286"/>
            <p14:sldId id="28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C05"/>
    <a:srgbClr val="003893"/>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0586" autoAdjust="0"/>
  </p:normalViewPr>
  <p:slideViewPr>
    <p:cSldViewPr snapToGrid="0" snapToObjects="1">
      <p:cViewPr varScale="1">
        <p:scale>
          <a:sx n="102" d="100"/>
          <a:sy n="102" d="100"/>
        </p:scale>
        <p:origin x="-124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7/17/2017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7/17/2017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14</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15</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16</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17</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18</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19</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20</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21</a:t>
            </a:fld>
            <a:endParaRPr lang="en-US"/>
          </a:p>
        </p:txBody>
      </p:sp>
    </p:spTree>
    <p:extLst>
      <p:ext uri="{BB962C8B-B14F-4D97-AF65-F5344CB8AC3E}">
        <p14:creationId xmlns:p14="http://schemas.microsoft.com/office/powerpoint/2010/main" val="399311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10</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12</a:t>
            </a:fld>
            <a:endParaRPr lang="en-US"/>
          </a:p>
        </p:txBody>
      </p:sp>
    </p:spTree>
    <p:extLst>
      <p:ext uri="{BB962C8B-B14F-4D97-AF65-F5344CB8AC3E}">
        <p14:creationId xmlns:p14="http://schemas.microsoft.com/office/powerpoint/2010/main" val="35357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13</a:t>
            </a:fld>
            <a:endParaRPr lang="en-US"/>
          </a:p>
        </p:txBody>
      </p:sp>
    </p:spTree>
    <p:extLst>
      <p:ext uri="{BB962C8B-B14F-4D97-AF65-F5344CB8AC3E}">
        <p14:creationId xmlns:p14="http://schemas.microsoft.com/office/powerpoint/2010/main" val="35357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41937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smtClean="0"/>
              <a:t>Click here to insert your photograph</a:t>
            </a:r>
            <a:endParaRPr lang="en-GB" dirty="0"/>
          </a:p>
        </p:txBody>
      </p:sp>
    </p:spTree>
    <p:extLst>
      <p:ext uri="{BB962C8B-B14F-4D97-AF65-F5344CB8AC3E}">
        <p14:creationId xmlns:p14="http://schemas.microsoft.com/office/powerpoint/2010/main" val="25767388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smtClean="0"/>
              <a:t>Slide title – Arial, 36, Bold</a:t>
            </a:r>
            <a:endParaRPr lang="en-US" dirty="0"/>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93361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smtClean="0"/>
              <a:t>Slide title – Arial, 36, Bold</a:t>
            </a:r>
            <a:endParaRPr lang="en-US" dirty="0"/>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smtClean="0"/>
              <a:t>Click here to insert your photograph</a:t>
            </a:r>
            <a:endParaRPr lang="en-GB" dirty="0"/>
          </a:p>
        </p:txBody>
      </p:sp>
    </p:spTree>
    <p:extLst>
      <p:ext uri="{BB962C8B-B14F-4D97-AF65-F5344CB8AC3E}">
        <p14:creationId xmlns:p14="http://schemas.microsoft.com/office/powerpoint/2010/main" val="1303303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g"/><Relationship Id="rId7" Type="http://schemas.openxmlformats.org/officeDocument/2006/relationships/hyperlink" Target="https://supporthorus.hee.nhs.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horus.hee.nhs.uk/" TargetMode="Externa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foundationprogramme.nhs.uk/curriculu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mailto:Enquiries.Horus@hee.nhs.uk" TargetMode="External"/><Relationship Id="rId5" Type="http://schemas.openxmlformats.org/officeDocument/2006/relationships/hyperlink" Target="ps://supporthorus.hee.nhs.uk/faqs/forms-and-functionality/" TargetMode="External"/><Relationship Id="rId4" Type="http://schemas.openxmlformats.org/officeDocument/2006/relationships/hyperlink" Target="http://www.foundationprogramme.nhs.uk/pages/curriculum-eportfolio/e-portfolio/reference-gu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mailto:Enquiries.Horus@hee.nhs.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Enquiries.Horus@hee.nhs.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horus.hee.nhs.uk/"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mailto:Enquiries.Horus@hee.nhs.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horus.hee.nhs.uk/" TargetMode="External"/><Relationship Id="rId4" Type="http://schemas.openxmlformats.org/officeDocument/2006/relationships/hyperlink" Target="https://supporthorus.hee.nhs.u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mailto:Enquiries.Horus@hee.nhs.u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ailto:enquiries.horus@hee.nhs.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Enquiries.Horus@hee.nhs.u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Enquiries.Horus@hee.nhs.uk"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Enquiries.Horus@hee.nhs.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14943"/>
            <a:ext cx="9144000" cy="3960000"/>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383576" y="23317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97451" y="313578"/>
            <a:ext cx="8232224" cy="2062103"/>
          </a:xfrm>
          <a:prstGeom prst="rect">
            <a:avLst/>
          </a:prstGeom>
          <a:noFill/>
        </p:spPr>
        <p:txBody>
          <a:bodyPr wrap="square" rtlCol="0">
            <a:spAutoFit/>
          </a:bodyPr>
          <a:lstStyle/>
          <a:p>
            <a:r>
              <a:rPr lang="en-GB" sz="3600" b="1" dirty="0" smtClean="0">
                <a:solidFill>
                  <a:srgbClr val="A00054"/>
                </a:solidFill>
              </a:rPr>
              <a:t>Horus ePortfolio for </a:t>
            </a:r>
          </a:p>
          <a:p>
            <a:r>
              <a:rPr lang="en-GB" sz="3600" b="1" dirty="0" smtClean="0">
                <a:solidFill>
                  <a:srgbClr val="A00054"/>
                </a:solidFill>
              </a:rPr>
              <a:t>Foundation </a:t>
            </a:r>
          </a:p>
          <a:p>
            <a:r>
              <a:rPr lang="en-GB" sz="2800" b="1" dirty="0" smtClean="0">
                <a:solidFill>
                  <a:srgbClr val="A00054"/>
                </a:solidFill>
              </a:rPr>
              <a:t>Familiarisation for foundation doctors - webinar</a:t>
            </a:r>
            <a:endParaRPr lang="en-GB" sz="2800" b="1" dirty="0">
              <a:solidFill>
                <a:srgbClr val="A00054"/>
              </a:solidFill>
            </a:endParaRPr>
          </a:p>
        </p:txBody>
      </p:sp>
      <p:sp>
        <p:nvSpPr>
          <p:cNvPr id="3" name="TextBox 2"/>
          <p:cNvSpPr txBox="1"/>
          <p:nvPr/>
        </p:nvSpPr>
        <p:spPr>
          <a:xfrm>
            <a:off x="4572000" y="1912490"/>
            <a:ext cx="3788230" cy="707886"/>
          </a:xfrm>
          <a:prstGeom prst="rect">
            <a:avLst/>
          </a:prstGeom>
          <a:noFill/>
        </p:spPr>
        <p:txBody>
          <a:bodyPr wrap="square" rtlCol="0">
            <a:spAutoFit/>
          </a:bodyPr>
          <a:lstStyle/>
          <a:p>
            <a:r>
              <a:rPr lang="en-GB" sz="2000" dirty="0">
                <a:hlinkClick r:id="rId6"/>
              </a:rPr>
              <a:t>https</a:t>
            </a:r>
            <a:r>
              <a:rPr lang="en-GB" sz="2000" dirty="0" smtClean="0">
                <a:hlinkClick r:id="rId6"/>
              </a:rPr>
              <a:t>://horus.hee.nhs.uk</a:t>
            </a:r>
            <a:r>
              <a:rPr lang="en-GB" sz="2000" dirty="0" smtClean="0"/>
              <a:t> </a:t>
            </a:r>
            <a:endParaRPr lang="en-GB" sz="2000" dirty="0"/>
          </a:p>
          <a:p>
            <a:r>
              <a:rPr lang="en-GB" sz="2000" dirty="0" smtClean="0">
                <a:hlinkClick r:id="rId7"/>
              </a:rPr>
              <a:t>https://supporthorus.hee.nhs.uk</a:t>
            </a:r>
            <a:r>
              <a:rPr lang="en-GB" sz="2000" dirty="0" smtClean="0"/>
              <a:t> </a:t>
            </a:r>
            <a:endParaRPr lang="en-GB" sz="2000" dirty="0"/>
          </a:p>
        </p:txBody>
      </p:sp>
      <p:sp>
        <p:nvSpPr>
          <p:cNvPr id="4" name="Oval Callout 3"/>
          <p:cNvSpPr/>
          <p:nvPr/>
        </p:nvSpPr>
        <p:spPr>
          <a:xfrm>
            <a:off x="167951" y="3223792"/>
            <a:ext cx="5299788" cy="158147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 Your microphone will remain on mute throughout the webinar **</a:t>
            </a:r>
            <a:endParaRPr lang="en-GB" sz="2400" dirty="0"/>
          </a:p>
        </p:txBody>
      </p:sp>
      <p:pic>
        <p:nvPicPr>
          <p:cNvPr id="409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1886"/>
          <a:stretch/>
        </p:blipFill>
        <p:spPr bwMode="auto">
          <a:xfrm>
            <a:off x="7898512" y="1258915"/>
            <a:ext cx="559076" cy="56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757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79918" y="1735494"/>
            <a:ext cx="8780105" cy="4255874"/>
          </a:xfrm>
        </p:spPr>
        <p:txBody>
          <a:bodyPr/>
          <a:lstStyle/>
          <a:p>
            <a:r>
              <a:rPr lang="en-GB" sz="2300" dirty="0" smtClean="0"/>
              <a:t>“The </a:t>
            </a:r>
            <a:r>
              <a:rPr lang="en-GB" sz="2300" dirty="0"/>
              <a:t>e-portfolio is a record of a trainee doctor’s progress and development through the </a:t>
            </a:r>
            <a:r>
              <a:rPr lang="en-GB" sz="2300" dirty="0" smtClean="0"/>
              <a:t>foundation years</a:t>
            </a:r>
            <a:r>
              <a:rPr lang="en-GB" sz="2300" dirty="0"/>
              <a:t>. Successful completion of the curriculum requires doctors in training to record evidence </a:t>
            </a:r>
            <a:r>
              <a:rPr lang="en-GB" sz="2300" dirty="0" smtClean="0"/>
              <a:t>of progressive </a:t>
            </a:r>
            <a:r>
              <a:rPr lang="en-GB" sz="2300" dirty="0"/>
              <a:t>attainment across all 20 ‘foundation professional capabilities’ (foundation </a:t>
            </a:r>
            <a:r>
              <a:rPr lang="en-GB" sz="2300" dirty="0" smtClean="0"/>
              <a:t>programme training </a:t>
            </a:r>
            <a:r>
              <a:rPr lang="en-GB" sz="2300" dirty="0"/>
              <a:t>outcomes) in their e-portfolio. The e-portfolio is also the means by which trainers </a:t>
            </a:r>
            <a:r>
              <a:rPr lang="en-GB" sz="2300" dirty="0" smtClean="0"/>
              <a:t>and supervisors </a:t>
            </a:r>
            <a:r>
              <a:rPr lang="en-GB" sz="2300" dirty="0"/>
              <a:t>record feedback and assessments on their trainees</a:t>
            </a:r>
            <a:r>
              <a:rPr lang="en-GB" sz="2300" dirty="0" smtClean="0"/>
              <a:t>.” </a:t>
            </a:r>
            <a:r>
              <a:rPr lang="en-GB" sz="2300" i="1" dirty="0" smtClean="0"/>
              <a:t>FPC 2016 p.5</a:t>
            </a:r>
            <a:endParaRPr lang="en-GB" sz="2300" dirty="0" smtClean="0"/>
          </a:p>
          <a:p>
            <a:pPr marL="0" indent="0">
              <a:buNone/>
            </a:pPr>
            <a:endParaRPr lang="en-GB" sz="2300" dirty="0" smtClean="0"/>
          </a:p>
          <a:p>
            <a:pPr>
              <a:buFont typeface="Wingdings" panose="05000000000000000000" pitchFamily="2" charset="2"/>
              <a:buChar char="Ø"/>
            </a:pPr>
            <a:r>
              <a:rPr lang="en-GB" sz="4000" dirty="0" smtClean="0"/>
              <a:t> </a:t>
            </a:r>
            <a:r>
              <a:rPr lang="en-GB" sz="3900" dirty="0" smtClean="0"/>
              <a:t>The requirements have </a:t>
            </a:r>
            <a:r>
              <a:rPr lang="en-GB" sz="3900" u="sng" dirty="0" smtClean="0"/>
              <a:t>not</a:t>
            </a:r>
            <a:r>
              <a:rPr lang="en-GB" sz="3900" dirty="0" smtClean="0"/>
              <a:t> changed</a:t>
            </a:r>
          </a:p>
          <a:p>
            <a:pPr marL="0" indent="0">
              <a:buNone/>
            </a:pPr>
            <a:endParaRPr lang="en-GB" sz="3600" dirty="0" smtClean="0"/>
          </a:p>
        </p:txBody>
      </p:sp>
      <p:sp>
        <p:nvSpPr>
          <p:cNvPr id="8" name="Title 2"/>
          <p:cNvSpPr>
            <a:spLocks noGrp="1"/>
          </p:cNvSpPr>
          <p:nvPr>
            <p:ph type="ctrTitle"/>
          </p:nvPr>
        </p:nvSpPr>
        <p:spPr>
          <a:xfrm>
            <a:off x="489715" y="415926"/>
            <a:ext cx="4054294" cy="1254254"/>
          </a:xfrm>
        </p:spPr>
        <p:txBody>
          <a:bodyPr/>
          <a:lstStyle/>
          <a:p>
            <a:r>
              <a:rPr lang="en-GB" dirty="0" smtClean="0"/>
              <a:t>The Foundation e-portfolio</a:t>
            </a:r>
            <a:endParaRPr lang="en-GB" dirty="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1577156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79918" y="1735494"/>
            <a:ext cx="8780105" cy="4255874"/>
          </a:xfrm>
        </p:spPr>
        <p:txBody>
          <a:bodyPr/>
          <a:lstStyle/>
          <a:p>
            <a:r>
              <a:rPr lang="en-GB" sz="3600" dirty="0" smtClean="0"/>
              <a:t>Requirements </a:t>
            </a:r>
            <a:r>
              <a:rPr lang="en-GB" sz="3600" dirty="0"/>
              <a:t>of the </a:t>
            </a:r>
            <a:r>
              <a:rPr lang="en-GB" sz="3600" dirty="0" smtClean="0"/>
              <a:t>FP </a:t>
            </a:r>
            <a:r>
              <a:rPr lang="en-GB" sz="3600" dirty="0"/>
              <a:t>or </a:t>
            </a:r>
            <a:r>
              <a:rPr lang="en-GB" sz="3600" dirty="0" smtClean="0"/>
              <a:t>local requirements will </a:t>
            </a:r>
            <a:r>
              <a:rPr lang="en-GB" sz="3600" b="1" u="sng" dirty="0" smtClean="0"/>
              <a:t>not</a:t>
            </a:r>
            <a:r>
              <a:rPr lang="en-GB" sz="3600" dirty="0" smtClean="0"/>
              <a:t> be discussed </a:t>
            </a:r>
          </a:p>
          <a:p>
            <a:r>
              <a:rPr lang="en-GB" sz="3600" dirty="0" smtClean="0"/>
              <a:t>Can be found in the </a:t>
            </a:r>
            <a:r>
              <a:rPr lang="en-GB" sz="3600" dirty="0" smtClean="0">
                <a:hlinkClick r:id="rId3"/>
              </a:rPr>
              <a:t>Curriculum </a:t>
            </a:r>
            <a:r>
              <a:rPr lang="en-GB" sz="3600" dirty="0" smtClean="0"/>
              <a:t>and </a:t>
            </a:r>
            <a:r>
              <a:rPr lang="en-GB" sz="3600" dirty="0">
                <a:hlinkClick r:id="rId4"/>
              </a:rPr>
              <a:t>Reference Guide</a:t>
            </a:r>
            <a:r>
              <a:rPr lang="en-GB" sz="3600" dirty="0"/>
              <a:t> on </a:t>
            </a:r>
            <a:r>
              <a:rPr lang="en-GB" sz="3600" dirty="0" smtClean="0"/>
              <a:t>UKFPO website</a:t>
            </a:r>
          </a:p>
          <a:p>
            <a:r>
              <a:rPr lang="en-GB" sz="3600" dirty="0" smtClean="0"/>
              <a:t>Requirements </a:t>
            </a:r>
            <a:r>
              <a:rPr lang="en-GB" sz="3600" dirty="0"/>
              <a:t>of </a:t>
            </a:r>
            <a:r>
              <a:rPr lang="en-GB" sz="3600" dirty="0" smtClean="0"/>
              <a:t>FP </a:t>
            </a:r>
            <a:r>
              <a:rPr lang="en-GB" sz="3600" dirty="0"/>
              <a:t>e-portfolio are not dictated by the Horus team. For further information see the </a:t>
            </a:r>
            <a:r>
              <a:rPr lang="en-GB" sz="3600" dirty="0">
                <a:hlinkClick r:id="rId5" action="ppaction://hlinkfile"/>
              </a:rPr>
              <a:t>Horus support </a:t>
            </a:r>
            <a:r>
              <a:rPr lang="en-GB" sz="3600" dirty="0" smtClean="0">
                <a:hlinkClick r:id="rId5" action="ppaction://hlinkfile"/>
              </a:rPr>
              <a:t>site</a:t>
            </a:r>
            <a:r>
              <a:rPr lang="en-GB" sz="3600" dirty="0"/>
              <a:t> </a:t>
            </a:r>
            <a:endParaRPr lang="en-GB" sz="3600" dirty="0" smtClean="0"/>
          </a:p>
        </p:txBody>
      </p:sp>
      <p:sp>
        <p:nvSpPr>
          <p:cNvPr id="8" name="Title 2"/>
          <p:cNvSpPr>
            <a:spLocks noGrp="1"/>
          </p:cNvSpPr>
          <p:nvPr>
            <p:ph type="ctrTitle"/>
          </p:nvPr>
        </p:nvSpPr>
        <p:spPr>
          <a:xfrm>
            <a:off x="489714" y="415926"/>
            <a:ext cx="3514727" cy="1254254"/>
          </a:xfrm>
        </p:spPr>
        <p:txBody>
          <a:bodyPr/>
          <a:lstStyle/>
          <a:p>
            <a:r>
              <a:rPr lang="en-GB" dirty="0" smtClean="0"/>
              <a:t>FP e-portfolio requirements</a:t>
            </a:r>
            <a:endParaRPr lang="en-GB" dirty="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6"/>
              </a:rPr>
              <a:t>Enquiries.Horus@hee.nhs.uk</a:t>
            </a:r>
            <a:r>
              <a:rPr lang="en-GB" sz="1400" b="1" dirty="0" smtClean="0"/>
              <a:t>  </a:t>
            </a:r>
            <a:endParaRPr lang="en-GB" sz="1300" dirty="0"/>
          </a:p>
        </p:txBody>
      </p:sp>
    </p:spTree>
    <p:extLst>
      <p:ext uri="{BB962C8B-B14F-4D97-AF65-F5344CB8AC3E}">
        <p14:creationId xmlns:p14="http://schemas.microsoft.com/office/powerpoint/2010/main" val="2141192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04717" y="1184641"/>
            <a:ext cx="8609680" cy="4919275"/>
          </a:xfrm>
        </p:spPr>
        <p:txBody>
          <a:bodyPr/>
          <a:lstStyle/>
          <a:p>
            <a:r>
              <a:rPr lang="en-GB" sz="4000" dirty="0" smtClean="0"/>
              <a:t>Horus is still under construction</a:t>
            </a:r>
          </a:p>
          <a:p>
            <a:r>
              <a:rPr lang="en-GB" sz="4000" dirty="0" smtClean="0"/>
              <a:t>What you see now is only part of all the features that will be available when it goes live</a:t>
            </a:r>
          </a:p>
          <a:p>
            <a:r>
              <a:rPr lang="en-GB" sz="4000" dirty="0" smtClean="0"/>
              <a:t>Horus will remain a living </a:t>
            </a:r>
          </a:p>
          <a:p>
            <a:pPr marL="0" indent="0">
              <a:buNone/>
            </a:pPr>
            <a:r>
              <a:rPr lang="en-GB" sz="4000" dirty="0" smtClean="0"/>
              <a:t>product – we will continue</a:t>
            </a:r>
          </a:p>
          <a:p>
            <a:pPr marL="0" indent="0">
              <a:buNone/>
            </a:pPr>
            <a:r>
              <a:rPr lang="en-GB" sz="4000" dirty="0" smtClean="0"/>
              <a:t>to develop and improve it </a:t>
            </a:r>
          </a:p>
          <a:p>
            <a:endParaRPr lang="en-GB" sz="4000" dirty="0"/>
          </a:p>
        </p:txBody>
      </p:sp>
      <p:sp>
        <p:nvSpPr>
          <p:cNvPr id="8" name="Title 2"/>
          <p:cNvSpPr>
            <a:spLocks noGrp="1"/>
          </p:cNvSpPr>
          <p:nvPr>
            <p:ph type="ctrTitle"/>
          </p:nvPr>
        </p:nvSpPr>
        <p:spPr>
          <a:xfrm>
            <a:off x="489714" y="415926"/>
            <a:ext cx="8082784" cy="648600"/>
          </a:xfrm>
        </p:spPr>
        <p:txBody>
          <a:bodyPr/>
          <a:lstStyle/>
          <a:p>
            <a:r>
              <a:rPr lang="en-GB" dirty="0" smtClean="0"/>
              <a:t>Disclaimer</a:t>
            </a:r>
            <a:endParaRPr lang="en-GB" dirty="0"/>
          </a:p>
        </p:txBody>
      </p:sp>
      <p:pic>
        <p:nvPicPr>
          <p:cNvPr id="2" name="Picture 2" descr="C:\Users\Kata\AppData\Local\Microsoft\Windows\Temporary Internet Files\Content.IE5\E7FCY9GR\under-construction[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82343" y="2834308"/>
            <a:ext cx="3580410" cy="35804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4"/>
              </a:rPr>
              <a:t>Enquiries.Horus@hee.nhs.uk</a:t>
            </a:r>
            <a:r>
              <a:rPr lang="en-GB" sz="1400" b="1" dirty="0" smtClean="0"/>
              <a:t>  </a:t>
            </a:r>
            <a:endParaRPr lang="en-GB" sz="1300" dirty="0"/>
          </a:p>
        </p:txBody>
      </p:sp>
    </p:spTree>
    <p:extLst>
      <p:ext uri="{BB962C8B-B14F-4D97-AF65-F5344CB8AC3E}">
        <p14:creationId xmlns:p14="http://schemas.microsoft.com/office/powerpoint/2010/main" val="2978793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40424" y="1064526"/>
            <a:ext cx="8502019" cy="4926842"/>
          </a:xfrm>
        </p:spPr>
        <p:txBody>
          <a:bodyPr numCol="2"/>
          <a:lstStyle/>
          <a:p>
            <a:pPr marL="457200" lvl="0" indent="-457200">
              <a:buFont typeface="+mj-lt"/>
              <a:buAutoNum type="arabicPeriod"/>
            </a:pPr>
            <a:r>
              <a:rPr lang="en-GB" sz="2800" dirty="0" smtClean="0"/>
              <a:t>Logging in</a:t>
            </a:r>
          </a:p>
          <a:p>
            <a:pPr marL="457200" lvl="0" indent="-457200">
              <a:buFont typeface="+mj-lt"/>
              <a:buAutoNum type="arabicPeriod"/>
            </a:pPr>
            <a:r>
              <a:rPr lang="en-GB" sz="2800" dirty="0" smtClean="0"/>
              <a:t>Resetting </a:t>
            </a:r>
            <a:r>
              <a:rPr lang="en-GB" sz="2800" dirty="0"/>
              <a:t>password</a:t>
            </a:r>
          </a:p>
          <a:p>
            <a:pPr marL="457200" lvl="0" indent="-457200">
              <a:buFont typeface="+mj-lt"/>
              <a:buAutoNum type="arabicPeriod"/>
            </a:pPr>
            <a:r>
              <a:rPr lang="en-GB" sz="2800" dirty="0" smtClean="0"/>
              <a:t>What to do if information about you is incorrect</a:t>
            </a:r>
          </a:p>
          <a:p>
            <a:pPr marL="457200" lvl="0" indent="-457200">
              <a:buFont typeface="+mj-lt"/>
              <a:buAutoNum type="arabicPeriod"/>
            </a:pPr>
            <a:r>
              <a:rPr lang="en-GB" sz="2800" dirty="0" smtClean="0"/>
              <a:t>Home </a:t>
            </a:r>
            <a:r>
              <a:rPr lang="en-GB" sz="2800" dirty="0"/>
              <a:t>page</a:t>
            </a:r>
          </a:p>
          <a:p>
            <a:pPr marL="457200" indent="-457200">
              <a:buFont typeface="+mj-lt"/>
              <a:buAutoNum type="arabicPeriod"/>
            </a:pPr>
            <a:r>
              <a:rPr lang="en-GB" sz="2800" dirty="0"/>
              <a:t>Updating email address </a:t>
            </a:r>
          </a:p>
          <a:p>
            <a:pPr marL="457200" lvl="0" indent="-457200">
              <a:buFont typeface="+mj-lt"/>
              <a:buAutoNum type="arabicPeriod"/>
            </a:pPr>
            <a:r>
              <a:rPr lang="en-GB" sz="2800" dirty="0" smtClean="0"/>
              <a:t>Notifications</a:t>
            </a:r>
            <a:endParaRPr lang="en-GB" sz="2800" dirty="0"/>
          </a:p>
          <a:p>
            <a:pPr marL="457200" lvl="0" indent="-457200">
              <a:buFont typeface="+mj-lt"/>
              <a:buAutoNum type="arabicPeriod"/>
            </a:pPr>
            <a:r>
              <a:rPr lang="en-GB" sz="2800" dirty="0"/>
              <a:t>Main menu items</a:t>
            </a:r>
          </a:p>
          <a:p>
            <a:pPr marL="457200" indent="-457200">
              <a:buFont typeface="+mj-lt"/>
              <a:buAutoNum type="arabicPeriod"/>
            </a:pPr>
            <a:r>
              <a:rPr lang="en-GB" sz="2800" dirty="0" smtClean="0"/>
              <a:t>Creating forms</a:t>
            </a:r>
          </a:p>
          <a:p>
            <a:pPr marL="857250" lvl="1" indent="-457200"/>
            <a:r>
              <a:rPr lang="en-GB" sz="2800" dirty="0" smtClean="0"/>
              <a:t>Mandatory</a:t>
            </a:r>
          </a:p>
          <a:p>
            <a:pPr marL="857250" lvl="1" indent="-457200"/>
            <a:r>
              <a:rPr lang="en-GB" sz="2800" dirty="0" smtClean="0"/>
              <a:t>Optional</a:t>
            </a:r>
          </a:p>
          <a:p>
            <a:pPr marL="857250" lvl="1" indent="-457200"/>
            <a:r>
              <a:rPr lang="en-GB" sz="2800" dirty="0" smtClean="0"/>
              <a:t>Uploading external documents</a:t>
            </a:r>
            <a:endParaRPr lang="en-GB" sz="2800" dirty="0"/>
          </a:p>
          <a:p>
            <a:pPr marL="457200" indent="-457200">
              <a:buFont typeface="+mj-lt"/>
              <a:buAutoNum type="arabicPeriod"/>
            </a:pPr>
            <a:r>
              <a:rPr lang="en-GB" sz="2800" dirty="0"/>
              <a:t>Validating forms </a:t>
            </a:r>
          </a:p>
          <a:p>
            <a:pPr marL="457200" lvl="0" indent="-457200">
              <a:buFont typeface="+mj-lt"/>
              <a:buAutoNum type="arabicPeriod"/>
            </a:pPr>
            <a:r>
              <a:rPr lang="en-GB" sz="2800" dirty="0" smtClean="0"/>
              <a:t>Reflection and PDP</a:t>
            </a:r>
          </a:p>
          <a:p>
            <a:pPr marL="457200" lvl="0" indent="-457200">
              <a:buFont typeface="+mj-lt"/>
              <a:buAutoNum type="arabicPeriod"/>
            </a:pPr>
            <a:r>
              <a:rPr lang="en-GB" sz="2800" dirty="0" smtClean="0"/>
              <a:t>TAB</a:t>
            </a:r>
          </a:p>
        </p:txBody>
      </p:sp>
      <p:sp>
        <p:nvSpPr>
          <p:cNvPr id="8" name="Title 2"/>
          <p:cNvSpPr>
            <a:spLocks noGrp="1"/>
          </p:cNvSpPr>
          <p:nvPr>
            <p:ph type="ctrTitle"/>
          </p:nvPr>
        </p:nvSpPr>
        <p:spPr>
          <a:xfrm>
            <a:off x="303101" y="415926"/>
            <a:ext cx="8082784" cy="648600"/>
          </a:xfrm>
        </p:spPr>
        <p:txBody>
          <a:bodyPr/>
          <a:lstStyle/>
          <a:p>
            <a:r>
              <a:rPr lang="en-GB" dirty="0" smtClean="0"/>
              <a:t>Demonstration Agenda</a:t>
            </a:r>
            <a:endParaRPr lang="en-GB" dirty="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599755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489714" y="415926"/>
            <a:ext cx="8082784" cy="648600"/>
          </a:xfrm>
        </p:spPr>
        <p:txBody>
          <a:bodyPr/>
          <a:lstStyle/>
          <a:p>
            <a:r>
              <a:rPr lang="en-GB" dirty="0" smtClean="0"/>
              <a:t>The Demonstration</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1485210"/>
            <a:ext cx="8810120" cy="356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68881" y="6414717"/>
            <a:ext cx="2775119" cy="307777"/>
          </a:xfrm>
          <a:prstGeom prst="rect">
            <a:avLst/>
          </a:prstGeom>
          <a:noFill/>
        </p:spPr>
        <p:txBody>
          <a:bodyPr wrap="none" rtlCol="0">
            <a:spAutoFit/>
          </a:bodyPr>
          <a:lstStyle/>
          <a:p>
            <a:r>
              <a:rPr lang="en-GB" sz="1400" b="1" dirty="0" smtClean="0">
                <a:hlinkClick r:id="rId4"/>
              </a:rPr>
              <a:t>Enquiries.Horus@hee.nhs.uk</a:t>
            </a:r>
            <a:r>
              <a:rPr lang="en-GB" sz="1400" b="1" dirty="0" smtClean="0"/>
              <a:t>  </a:t>
            </a:r>
            <a:endParaRPr lang="en-GB" sz="1300" dirty="0"/>
          </a:p>
        </p:txBody>
      </p:sp>
    </p:spTree>
    <p:extLst>
      <p:ext uri="{BB962C8B-B14F-4D97-AF65-F5344CB8AC3E}">
        <p14:creationId xmlns:p14="http://schemas.microsoft.com/office/powerpoint/2010/main" val="3686312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489714" y="415925"/>
            <a:ext cx="5165362" cy="1377363"/>
          </a:xfrm>
        </p:spPr>
        <p:txBody>
          <a:bodyPr/>
          <a:lstStyle/>
          <a:p>
            <a:r>
              <a:rPr lang="en-GB" dirty="0" smtClean="0"/>
              <a:t>Additional evidence of achievement forms</a:t>
            </a:r>
            <a:endParaRPr lang="en-GB" dirty="0"/>
          </a:p>
        </p:txBody>
      </p:sp>
      <p:sp>
        <p:nvSpPr>
          <p:cNvPr id="4" name="TextBox 3"/>
          <p:cNvSpPr txBox="1"/>
          <p:nvPr/>
        </p:nvSpPr>
        <p:spPr>
          <a:xfrm>
            <a:off x="489714" y="1614195"/>
            <a:ext cx="6242415" cy="4478149"/>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GB" sz="2400" dirty="0" smtClean="0"/>
              <a:t>Course </a:t>
            </a:r>
            <a:r>
              <a:rPr lang="en-GB" sz="2400" dirty="0"/>
              <a:t>/ </a:t>
            </a:r>
            <a:r>
              <a:rPr lang="en-GB" sz="2400" dirty="0" smtClean="0"/>
              <a:t>seminar </a:t>
            </a:r>
            <a:r>
              <a:rPr lang="en-GB" sz="2400" dirty="0"/>
              <a:t>/ other learning attended</a:t>
            </a:r>
          </a:p>
          <a:p>
            <a:pPr marL="285750" indent="-285750">
              <a:spcAft>
                <a:spcPts val="600"/>
              </a:spcAft>
              <a:buFont typeface="Arial" panose="020B0604020202020204" pitchFamily="34" charset="0"/>
              <a:buChar char="•"/>
            </a:pPr>
            <a:r>
              <a:rPr lang="en-GB" sz="2400" dirty="0"/>
              <a:t>Exam</a:t>
            </a:r>
          </a:p>
          <a:p>
            <a:pPr marL="285750" indent="-285750">
              <a:spcAft>
                <a:spcPts val="600"/>
              </a:spcAft>
              <a:buFont typeface="Arial" panose="020B0604020202020204" pitchFamily="34" charset="0"/>
              <a:buChar char="•"/>
            </a:pPr>
            <a:r>
              <a:rPr lang="en-GB" sz="2400" dirty="0"/>
              <a:t>Extra-curricular </a:t>
            </a:r>
            <a:r>
              <a:rPr lang="en-GB" sz="2400" dirty="0" smtClean="0"/>
              <a:t>achievement</a:t>
            </a:r>
            <a:endParaRPr lang="en-GB" sz="2400" dirty="0"/>
          </a:p>
          <a:p>
            <a:pPr marL="285750" indent="-285750">
              <a:spcAft>
                <a:spcPts val="600"/>
              </a:spcAft>
              <a:buFont typeface="Arial" panose="020B0604020202020204" pitchFamily="34" charset="0"/>
              <a:buChar char="•"/>
            </a:pPr>
            <a:r>
              <a:rPr lang="en-GB" sz="2400" dirty="0" smtClean="0"/>
              <a:t>Interesting Case</a:t>
            </a:r>
          </a:p>
          <a:p>
            <a:pPr marL="285750" indent="-285750">
              <a:spcAft>
                <a:spcPts val="600"/>
              </a:spcAft>
              <a:buFont typeface="Arial" panose="020B0604020202020204" pitchFamily="34" charset="0"/>
              <a:buChar char="•"/>
            </a:pPr>
            <a:r>
              <a:rPr lang="en-GB" sz="2400" dirty="0" smtClean="0"/>
              <a:t>Procedure </a:t>
            </a:r>
            <a:r>
              <a:rPr lang="en-GB" sz="2400" dirty="0"/>
              <a:t>(non-core</a:t>
            </a:r>
            <a:r>
              <a:rPr lang="en-GB" sz="2400" dirty="0" smtClean="0"/>
              <a:t>)</a:t>
            </a:r>
          </a:p>
          <a:p>
            <a:pPr marL="285750" indent="-285750">
              <a:spcAft>
                <a:spcPts val="600"/>
              </a:spcAft>
              <a:buFont typeface="Arial" panose="020B0604020202020204" pitchFamily="34" charset="0"/>
              <a:buChar char="•"/>
            </a:pPr>
            <a:r>
              <a:rPr lang="en-GB" sz="2400" dirty="0" smtClean="0"/>
              <a:t>Publication</a:t>
            </a:r>
            <a:endParaRPr lang="en-GB" sz="2400" dirty="0"/>
          </a:p>
          <a:p>
            <a:pPr marL="285750" indent="-285750">
              <a:spcAft>
                <a:spcPts val="600"/>
              </a:spcAft>
              <a:buFont typeface="Arial" panose="020B0604020202020204" pitchFamily="34" charset="0"/>
              <a:buChar char="•"/>
            </a:pPr>
            <a:r>
              <a:rPr lang="en-GB" sz="2400" dirty="0"/>
              <a:t>Quality Improvement</a:t>
            </a:r>
          </a:p>
          <a:p>
            <a:pPr marL="285750" indent="-285750">
              <a:spcAft>
                <a:spcPts val="600"/>
              </a:spcAft>
              <a:buFont typeface="Arial" panose="020B0604020202020204" pitchFamily="34" charset="0"/>
              <a:buChar char="•"/>
            </a:pPr>
            <a:r>
              <a:rPr lang="en-GB" sz="2400" dirty="0"/>
              <a:t>Research</a:t>
            </a:r>
          </a:p>
          <a:p>
            <a:pPr marL="285750" indent="-285750">
              <a:spcAft>
                <a:spcPts val="600"/>
              </a:spcAft>
              <a:buFont typeface="Arial" panose="020B0604020202020204" pitchFamily="34" charset="0"/>
              <a:buChar char="•"/>
            </a:pPr>
            <a:r>
              <a:rPr lang="en-GB" sz="2400" dirty="0"/>
              <a:t>Taster</a:t>
            </a:r>
          </a:p>
          <a:p>
            <a:pPr marL="285750" indent="-285750">
              <a:spcAft>
                <a:spcPts val="600"/>
              </a:spcAft>
              <a:buFont typeface="Arial" panose="020B0604020202020204" pitchFamily="34" charset="0"/>
              <a:buChar char="•"/>
            </a:pPr>
            <a:r>
              <a:rPr lang="en-GB" sz="2400" dirty="0"/>
              <a:t>Teaching others</a:t>
            </a:r>
          </a:p>
        </p:txBody>
      </p:sp>
      <p:sp>
        <p:nvSpPr>
          <p:cNvPr id="6" name="TextBox 5"/>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
        <p:nvSpPr>
          <p:cNvPr id="2" name="Oval Callout 1"/>
          <p:cNvSpPr/>
          <p:nvPr/>
        </p:nvSpPr>
        <p:spPr>
          <a:xfrm>
            <a:off x="5113176" y="3433665"/>
            <a:ext cx="3508310" cy="2211355"/>
          </a:xfrm>
          <a:prstGeom prst="wedgeEllipseCallout">
            <a:avLst>
              <a:gd name="adj1" fmla="val -71897"/>
              <a:gd name="adj2" fmla="val -484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You will attach external documents to these forms</a:t>
            </a:r>
            <a:endParaRPr lang="en-GB" sz="2800" dirty="0"/>
          </a:p>
        </p:txBody>
      </p:sp>
    </p:spTree>
    <p:extLst>
      <p:ext uri="{BB962C8B-B14F-4D97-AF65-F5344CB8AC3E}">
        <p14:creationId xmlns:p14="http://schemas.microsoft.com/office/powerpoint/2010/main" val="604963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273132" y="415926"/>
            <a:ext cx="5082639" cy="1163492"/>
          </a:xfrm>
        </p:spPr>
        <p:txBody>
          <a:bodyPr/>
          <a:lstStyle/>
          <a:p>
            <a:r>
              <a:rPr lang="en-GB" dirty="0" smtClean="0"/>
              <a:t>Functionality on its way</a:t>
            </a:r>
            <a:r>
              <a:rPr lang="en-GB" dirty="0"/>
              <a:t/>
            </a:r>
            <a:br>
              <a:rPr lang="en-GB" dirty="0"/>
            </a:br>
            <a:endParaRPr lang="en-GB" dirty="0"/>
          </a:p>
        </p:txBody>
      </p:sp>
      <p:sp>
        <p:nvSpPr>
          <p:cNvPr id="5" name="Text Placeholder 5"/>
          <p:cNvSpPr txBox="1">
            <a:spLocks/>
          </p:cNvSpPr>
          <p:nvPr/>
        </p:nvSpPr>
        <p:spPr>
          <a:xfrm rot="10800000" flipV="1">
            <a:off x="332353" y="2113390"/>
            <a:ext cx="8502019" cy="321172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3600" dirty="0" smtClean="0"/>
              <a:t>The FD portfolio will be switched on </a:t>
            </a:r>
            <a:r>
              <a:rPr lang="en-GB" sz="3600" dirty="0" err="1" smtClean="0"/>
              <a:t>on</a:t>
            </a:r>
            <a:r>
              <a:rPr lang="en-GB" sz="3600" dirty="0" smtClean="0"/>
              <a:t> Monday 24 July 2017</a:t>
            </a:r>
          </a:p>
          <a:p>
            <a:r>
              <a:rPr lang="en-GB" sz="3600" dirty="0" smtClean="0"/>
              <a:t>ARCP will be available from the end of August 2017</a:t>
            </a:r>
          </a:p>
          <a:p>
            <a:r>
              <a:rPr lang="en-GB" sz="3600" dirty="0" smtClean="0"/>
              <a:t>Portfolio download (coming in 2018)</a:t>
            </a:r>
          </a:p>
          <a:p>
            <a:pPr marL="0" indent="0">
              <a:buNone/>
            </a:pPr>
            <a:endParaRPr lang="en-GB" sz="3600" dirty="0"/>
          </a:p>
          <a:p>
            <a:endParaRPr lang="en-GB" sz="3600" dirty="0" smtClean="0"/>
          </a:p>
          <a:p>
            <a:endParaRPr lang="en-GB" sz="3600" dirty="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3271629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489714" y="415926"/>
            <a:ext cx="8082784" cy="648600"/>
          </a:xfrm>
        </p:spPr>
        <p:txBody>
          <a:bodyPr/>
          <a:lstStyle/>
          <a:p>
            <a:r>
              <a:rPr lang="en-GB" dirty="0" smtClean="0"/>
              <a:t>Accounts and access</a:t>
            </a:r>
            <a:endParaRPr lang="en-GB" dirty="0"/>
          </a:p>
        </p:txBody>
      </p:sp>
      <p:sp>
        <p:nvSpPr>
          <p:cNvPr id="6" name="Text Placeholder 5"/>
          <p:cNvSpPr txBox="1">
            <a:spLocks/>
          </p:cNvSpPr>
          <p:nvPr/>
        </p:nvSpPr>
        <p:spPr>
          <a:xfrm rot="10800000" flipV="1">
            <a:off x="199172" y="1268963"/>
            <a:ext cx="8836181" cy="4851179"/>
          </a:xfrm>
          <a:prstGeom prst="rect">
            <a:avLst/>
          </a:prstGeom>
        </p:spPr>
        <p:txBody>
          <a:bodyPr numCol="1"/>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3200" dirty="0" smtClean="0"/>
              <a:t>2017-18 F1 and F2 accounts have been created and many of you should have had a chance to activate your account</a:t>
            </a:r>
          </a:p>
          <a:p>
            <a:pPr>
              <a:spcBef>
                <a:spcPts val="0"/>
              </a:spcBef>
            </a:pPr>
            <a:r>
              <a:rPr lang="en-GB" sz="3200" dirty="0" smtClean="0"/>
              <a:t>Majority of supervisor accounts have been created</a:t>
            </a:r>
          </a:p>
          <a:p>
            <a:pPr>
              <a:spcBef>
                <a:spcPts val="0"/>
              </a:spcBef>
            </a:pPr>
            <a:r>
              <a:rPr lang="en-GB" sz="3200" dirty="0" smtClean="0"/>
              <a:t>A number of trainers will need to be created manually by FDs as they request SLE and Core Procedure validation (process will be clearly sign-posted)</a:t>
            </a:r>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326834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489714" y="415926"/>
            <a:ext cx="5080662" cy="1020988"/>
          </a:xfrm>
        </p:spPr>
        <p:txBody>
          <a:bodyPr/>
          <a:lstStyle/>
          <a:p>
            <a:r>
              <a:rPr lang="en-GB" dirty="0" smtClean="0"/>
              <a:t>Information from NES ePortfolio</a:t>
            </a:r>
            <a:endParaRPr lang="en-GB" dirty="0"/>
          </a:p>
        </p:txBody>
      </p:sp>
      <p:sp>
        <p:nvSpPr>
          <p:cNvPr id="6" name="Text Placeholder 5"/>
          <p:cNvSpPr txBox="1">
            <a:spLocks/>
          </p:cNvSpPr>
          <p:nvPr/>
        </p:nvSpPr>
        <p:spPr>
          <a:xfrm rot="10800000" flipV="1">
            <a:off x="373223" y="1642188"/>
            <a:ext cx="8662128" cy="4477954"/>
          </a:xfrm>
          <a:prstGeom prst="rect">
            <a:avLst/>
          </a:prstGeom>
        </p:spPr>
        <p:txBody>
          <a:bodyPr numCol="1"/>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3200" dirty="0" smtClean="0"/>
              <a:t>Will be </a:t>
            </a:r>
          </a:p>
          <a:p>
            <a:pPr lvl="1">
              <a:spcBef>
                <a:spcPts val="0"/>
              </a:spcBef>
            </a:pPr>
            <a:r>
              <a:rPr lang="en-GB" sz="2800" dirty="0" smtClean="0"/>
              <a:t>accessed through a new, read-only, portal</a:t>
            </a:r>
          </a:p>
          <a:p>
            <a:pPr lvl="1">
              <a:spcBef>
                <a:spcPts val="0"/>
              </a:spcBef>
            </a:pPr>
            <a:r>
              <a:rPr lang="en-GB" sz="2800" dirty="0" smtClean="0"/>
              <a:t>accessible by all who currently have access to NES ePortfolio</a:t>
            </a:r>
          </a:p>
          <a:p>
            <a:pPr lvl="1">
              <a:spcBef>
                <a:spcPts val="0"/>
              </a:spcBef>
            </a:pPr>
            <a:r>
              <a:rPr lang="en-GB" sz="2800" dirty="0" smtClean="0"/>
              <a:t>held securely by HEE</a:t>
            </a:r>
          </a:p>
          <a:p>
            <a:pPr lvl="1">
              <a:spcBef>
                <a:spcPts val="0"/>
              </a:spcBef>
            </a:pPr>
            <a:r>
              <a:rPr lang="en-GB" sz="2800" dirty="0" smtClean="0"/>
              <a:t>removed from NES ePortfolio on 2 August 2017</a:t>
            </a:r>
          </a:p>
          <a:p>
            <a:pPr>
              <a:spcBef>
                <a:spcPts val="0"/>
              </a:spcBef>
            </a:pPr>
            <a:endParaRPr lang="en-GB" sz="2000" dirty="0" smtClean="0"/>
          </a:p>
          <a:p>
            <a:pPr>
              <a:spcBef>
                <a:spcPts val="0"/>
              </a:spcBef>
            </a:pPr>
            <a:r>
              <a:rPr lang="en-GB" sz="3200" dirty="0" smtClean="0"/>
              <a:t>Will </a:t>
            </a:r>
            <a:r>
              <a:rPr lang="en-GB" sz="3200" b="1" u="sng" dirty="0"/>
              <a:t>not</a:t>
            </a:r>
            <a:r>
              <a:rPr lang="en-GB" sz="3200" dirty="0"/>
              <a:t> be </a:t>
            </a:r>
            <a:endParaRPr lang="en-GB" sz="3200" dirty="0" smtClean="0"/>
          </a:p>
          <a:p>
            <a:pPr lvl="1">
              <a:spcBef>
                <a:spcPts val="0"/>
              </a:spcBef>
            </a:pPr>
            <a:r>
              <a:rPr lang="en-GB" sz="2800" dirty="0" smtClean="0"/>
              <a:t>imported </a:t>
            </a:r>
            <a:r>
              <a:rPr lang="en-GB" sz="2800" dirty="0"/>
              <a:t>into </a:t>
            </a:r>
            <a:r>
              <a:rPr lang="en-GB" sz="2800" dirty="0" smtClean="0"/>
              <a:t>Horus</a:t>
            </a:r>
          </a:p>
          <a:p>
            <a:pPr lvl="1">
              <a:spcBef>
                <a:spcPts val="0"/>
              </a:spcBef>
            </a:pPr>
            <a:r>
              <a:rPr lang="en-GB" sz="2800" dirty="0" smtClean="0"/>
              <a:t>lost or deleted by HEE</a:t>
            </a:r>
          </a:p>
          <a:p>
            <a:pPr lvl="1">
              <a:spcBef>
                <a:spcPts val="0"/>
              </a:spcBef>
            </a:pPr>
            <a:endParaRPr lang="en-GB" sz="3200" dirty="0" smtClean="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28764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489714" y="415926"/>
            <a:ext cx="8082784" cy="648600"/>
          </a:xfrm>
        </p:spPr>
        <p:txBody>
          <a:bodyPr/>
          <a:lstStyle/>
          <a:p>
            <a:r>
              <a:rPr lang="en-GB" dirty="0" smtClean="0"/>
              <a:t>Support routes</a:t>
            </a:r>
            <a:endParaRPr lang="en-GB" dirty="0"/>
          </a:p>
        </p:txBody>
      </p:sp>
      <p:sp>
        <p:nvSpPr>
          <p:cNvPr id="5" name="Text Placeholder 5"/>
          <p:cNvSpPr txBox="1">
            <a:spLocks/>
          </p:cNvSpPr>
          <p:nvPr/>
        </p:nvSpPr>
        <p:spPr>
          <a:xfrm rot="10800000" flipV="1">
            <a:off x="457198" y="1400428"/>
            <a:ext cx="8502019" cy="4411128"/>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GB" sz="3200" dirty="0" smtClean="0"/>
              <a:t>Support </a:t>
            </a:r>
            <a:r>
              <a:rPr lang="en-GB" sz="3200" dirty="0"/>
              <a:t>site </a:t>
            </a:r>
            <a:r>
              <a:rPr lang="en-GB" sz="3200" dirty="0" smtClean="0">
                <a:hlinkClick r:id="rId3"/>
              </a:rPr>
              <a:t>https://supporthorus.hee.nhs.uk</a:t>
            </a:r>
            <a:r>
              <a:rPr lang="en-GB" sz="3200" dirty="0" smtClean="0"/>
              <a:t> </a:t>
            </a:r>
            <a:endParaRPr lang="en-GB" sz="3200" dirty="0"/>
          </a:p>
          <a:p>
            <a:pPr lvl="1">
              <a:spcAft>
                <a:spcPts val="600"/>
              </a:spcAft>
            </a:pPr>
            <a:r>
              <a:rPr lang="en-GB" sz="3200" dirty="0" smtClean="0"/>
              <a:t> FAQs</a:t>
            </a:r>
          </a:p>
          <a:p>
            <a:pPr lvl="1">
              <a:spcAft>
                <a:spcPts val="600"/>
              </a:spcAft>
            </a:pPr>
            <a:r>
              <a:rPr lang="en-GB" sz="3200" dirty="0"/>
              <a:t> </a:t>
            </a:r>
            <a:r>
              <a:rPr lang="en-GB" sz="3200" dirty="0" smtClean="0"/>
              <a:t>User </a:t>
            </a:r>
            <a:r>
              <a:rPr lang="en-GB" sz="3200" dirty="0"/>
              <a:t>guides</a:t>
            </a:r>
          </a:p>
          <a:p>
            <a:pPr lvl="1">
              <a:spcAft>
                <a:spcPts val="600"/>
              </a:spcAft>
            </a:pPr>
            <a:r>
              <a:rPr lang="en-GB" sz="3200" dirty="0" smtClean="0"/>
              <a:t> Video tutorials</a:t>
            </a:r>
          </a:p>
          <a:p>
            <a:pPr lvl="1">
              <a:spcAft>
                <a:spcPts val="600"/>
              </a:spcAft>
            </a:pPr>
            <a:r>
              <a:rPr lang="en-GB" sz="3200" dirty="0"/>
              <a:t> </a:t>
            </a:r>
            <a:r>
              <a:rPr lang="en-GB" sz="3200" dirty="0" smtClean="0"/>
              <a:t>Webinar recordings </a:t>
            </a:r>
          </a:p>
          <a:p>
            <a:pPr>
              <a:spcAft>
                <a:spcPts val="600"/>
              </a:spcAft>
            </a:pPr>
            <a:r>
              <a:rPr lang="en-GB" sz="3200" dirty="0" smtClean="0"/>
              <a:t>Local postgraduate centre admin team</a:t>
            </a:r>
          </a:p>
          <a:p>
            <a:pPr>
              <a:spcAft>
                <a:spcPts val="600"/>
              </a:spcAft>
            </a:pPr>
            <a:r>
              <a:rPr lang="en-GB" sz="3200" dirty="0" smtClean="0"/>
              <a:t>Helpdesk</a:t>
            </a:r>
            <a:endParaRPr lang="en-GB" sz="3200" dirty="0"/>
          </a:p>
          <a:p>
            <a:endParaRPr lang="en-GB" sz="3600" dirty="0" smtClean="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4"/>
              </a:rPr>
              <a:t>Enquiries.Horus@hee.nhs.uk</a:t>
            </a:r>
            <a:r>
              <a:rPr lang="en-GB" sz="1400" b="1" dirty="0" smtClean="0"/>
              <a:t>  </a:t>
            </a:r>
            <a:endParaRPr lang="en-GB" sz="1300" dirty="0"/>
          </a:p>
        </p:txBody>
      </p:sp>
    </p:spTree>
    <p:extLst>
      <p:ext uri="{BB962C8B-B14F-4D97-AF65-F5344CB8AC3E}">
        <p14:creationId xmlns:p14="http://schemas.microsoft.com/office/powerpoint/2010/main" val="4018718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7833" y="407951"/>
            <a:ext cx="8082784" cy="648600"/>
          </a:xfrm>
        </p:spPr>
        <p:txBody>
          <a:bodyPr/>
          <a:lstStyle/>
          <a:p>
            <a:r>
              <a:rPr lang="en-GB" dirty="0" smtClean="0"/>
              <a:t>Introductions</a:t>
            </a:r>
            <a:endParaRPr lang="en-GB" dirty="0"/>
          </a:p>
        </p:txBody>
      </p:sp>
      <p:sp>
        <p:nvSpPr>
          <p:cNvPr id="4" name="Text Placeholder 3"/>
          <p:cNvSpPr>
            <a:spLocks noGrp="1"/>
          </p:cNvSpPr>
          <p:nvPr>
            <p:ph type="body" sz="quarter" idx="13"/>
          </p:nvPr>
        </p:nvSpPr>
        <p:spPr>
          <a:xfrm>
            <a:off x="401406" y="1438123"/>
            <a:ext cx="8181762" cy="3783415"/>
          </a:xfrm>
        </p:spPr>
        <p:txBody>
          <a:bodyPr/>
          <a:lstStyle/>
          <a:p>
            <a:r>
              <a:rPr lang="en-GB" sz="3600" dirty="0" smtClean="0"/>
              <a:t>Webinar lead </a:t>
            </a:r>
          </a:p>
          <a:p>
            <a:pPr marL="0" indent="0">
              <a:buNone/>
            </a:pPr>
            <a:r>
              <a:rPr lang="en-GB" sz="3600" b="1" dirty="0" smtClean="0">
                <a:solidFill>
                  <a:srgbClr val="E28C05"/>
                </a:solidFill>
              </a:rPr>
              <a:t>Kata Várnai</a:t>
            </a:r>
          </a:p>
          <a:p>
            <a:pPr marL="0" indent="0">
              <a:buNone/>
            </a:pPr>
            <a:r>
              <a:rPr lang="en-GB" sz="3600" b="1" dirty="0" smtClean="0">
                <a:solidFill>
                  <a:srgbClr val="E28C05"/>
                </a:solidFill>
              </a:rPr>
              <a:t>Project Manager (HEE e-portfolios)</a:t>
            </a:r>
          </a:p>
          <a:p>
            <a:endParaRPr lang="en-GB" sz="1600" dirty="0" smtClean="0"/>
          </a:p>
          <a:p>
            <a:r>
              <a:rPr lang="en-GB" sz="3600" dirty="0" smtClean="0"/>
              <a:t>Webinar support </a:t>
            </a:r>
          </a:p>
          <a:p>
            <a:pPr marL="0" indent="0">
              <a:buNone/>
            </a:pPr>
            <a:r>
              <a:rPr lang="en-GB" sz="3600" b="1" dirty="0" smtClean="0">
                <a:solidFill>
                  <a:srgbClr val="E28C05"/>
                </a:solidFill>
              </a:rPr>
              <a:t>Ben Aspinall and Jack Grice</a:t>
            </a:r>
          </a:p>
          <a:p>
            <a:pPr marL="0" indent="0">
              <a:buNone/>
            </a:pPr>
            <a:r>
              <a:rPr lang="en-GB" sz="3600" b="1" dirty="0" smtClean="0">
                <a:solidFill>
                  <a:srgbClr val="E28C05"/>
                </a:solidFill>
              </a:rPr>
              <a:t>Horus ePortfolio Administrators</a:t>
            </a:r>
            <a:endParaRPr lang="en-GB" sz="3600" b="1" dirty="0">
              <a:solidFill>
                <a:srgbClr val="E28C05"/>
              </a:solidFill>
            </a:endParaRPr>
          </a:p>
        </p:txBody>
      </p:sp>
      <p:sp>
        <p:nvSpPr>
          <p:cNvPr id="2" name="AutoShape 2" descr="England, Scotland and Wale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904" y="3712783"/>
            <a:ext cx="1298448" cy="2248058"/>
          </a:xfrm>
          <a:prstGeom prst="rect">
            <a:avLst/>
          </a:prstGeom>
        </p:spPr>
      </p:pic>
      <p:sp>
        <p:nvSpPr>
          <p:cNvPr id="8" name="TextBox 7"/>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1066486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273132" y="415926"/>
            <a:ext cx="5082639" cy="1163492"/>
          </a:xfrm>
        </p:spPr>
        <p:txBody>
          <a:bodyPr/>
          <a:lstStyle/>
          <a:p>
            <a:r>
              <a:rPr lang="en-GB" dirty="0" smtClean="0"/>
              <a:t>Feedback</a:t>
            </a:r>
            <a:endParaRPr lang="en-GB" dirty="0"/>
          </a:p>
        </p:txBody>
      </p:sp>
      <p:sp>
        <p:nvSpPr>
          <p:cNvPr id="5" name="Text Placeholder 5"/>
          <p:cNvSpPr txBox="1">
            <a:spLocks/>
          </p:cNvSpPr>
          <p:nvPr/>
        </p:nvSpPr>
        <p:spPr>
          <a:xfrm rot="10800000" flipV="1">
            <a:off x="273131" y="1254249"/>
            <a:ext cx="8502019" cy="321172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3600" dirty="0" smtClean="0"/>
              <a:t>When we finish this webinar you will all be presented with a short feedback survey</a:t>
            </a:r>
          </a:p>
          <a:p>
            <a:r>
              <a:rPr lang="en-GB" sz="3600" dirty="0" smtClean="0"/>
              <a:t>A link will also be in the follow up email (which will be sent 2 hours after the webinar)</a:t>
            </a:r>
          </a:p>
          <a:p>
            <a:r>
              <a:rPr lang="en-GB" sz="3600" dirty="0" smtClean="0"/>
              <a:t>We would appreciate your honest and constructive feedback</a:t>
            </a:r>
          </a:p>
          <a:p>
            <a:pPr marL="0" indent="0">
              <a:buNone/>
            </a:pPr>
            <a:endParaRPr lang="en-GB" sz="3600" dirty="0" smtClean="0"/>
          </a:p>
          <a:p>
            <a:endParaRPr lang="en-GB" sz="3600" dirty="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3220616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199" y="415926"/>
            <a:ext cx="7772400" cy="679449"/>
          </a:xfrm>
        </p:spPr>
        <p:txBody>
          <a:bodyPr/>
          <a:lstStyle/>
          <a:p>
            <a:r>
              <a:rPr lang="en-GB" dirty="0" smtClean="0"/>
              <a:t>Important links</a:t>
            </a:r>
            <a:endParaRPr lang="en-GB" dirty="0"/>
          </a:p>
        </p:txBody>
      </p:sp>
      <p:sp>
        <p:nvSpPr>
          <p:cNvPr id="5" name="Text Placeholder 4"/>
          <p:cNvSpPr>
            <a:spLocks noGrp="1"/>
          </p:cNvSpPr>
          <p:nvPr>
            <p:ph type="body" sz="quarter" idx="13"/>
          </p:nvPr>
        </p:nvSpPr>
        <p:spPr>
          <a:xfrm>
            <a:off x="457199" y="4711743"/>
            <a:ext cx="8382000" cy="1115851"/>
          </a:xfrm>
        </p:spPr>
        <p:txBody>
          <a:bodyPr/>
          <a:lstStyle/>
          <a:p>
            <a:pPr marL="0" indent="0">
              <a:spcBef>
                <a:spcPts val="0"/>
              </a:spcBef>
              <a:buNone/>
            </a:pPr>
            <a:r>
              <a:rPr lang="en-GB" sz="3600" dirty="0" smtClean="0"/>
              <a:t>Any suggestions or other feedback</a:t>
            </a:r>
          </a:p>
          <a:p>
            <a:pPr marL="0" indent="0">
              <a:spcBef>
                <a:spcPts val="0"/>
              </a:spcBef>
              <a:buNone/>
            </a:pPr>
            <a:r>
              <a:rPr lang="en-GB" sz="3600" dirty="0" smtClean="0">
                <a:hlinkClick r:id="rId3"/>
              </a:rPr>
              <a:t>Enquiries.Horus@hee.nhs.uk</a:t>
            </a:r>
            <a:r>
              <a:rPr lang="en-GB" sz="3600" dirty="0" smtClean="0"/>
              <a:t> </a:t>
            </a:r>
          </a:p>
        </p:txBody>
      </p:sp>
      <p:sp>
        <p:nvSpPr>
          <p:cNvPr id="7" name="TextBox 6"/>
          <p:cNvSpPr txBox="1"/>
          <p:nvPr/>
        </p:nvSpPr>
        <p:spPr>
          <a:xfrm>
            <a:off x="457197" y="3052900"/>
            <a:ext cx="8382001" cy="1077218"/>
          </a:xfrm>
          <a:prstGeom prst="rect">
            <a:avLst/>
          </a:prstGeom>
          <a:noFill/>
        </p:spPr>
        <p:txBody>
          <a:bodyPr wrap="square" rtlCol="0">
            <a:spAutoFit/>
          </a:bodyPr>
          <a:lstStyle/>
          <a:p>
            <a:r>
              <a:rPr lang="en-GB" sz="3600" dirty="0" smtClean="0"/>
              <a:t>Horus ePortfolio support site </a:t>
            </a:r>
          </a:p>
          <a:p>
            <a:r>
              <a:rPr lang="en-GB" sz="2800" dirty="0" smtClean="0">
                <a:hlinkClick r:id="rId4"/>
              </a:rPr>
              <a:t>https://</a:t>
            </a:r>
            <a:r>
              <a:rPr lang="en-GB" sz="2800" dirty="0" smtClean="0">
                <a:hlinkClick r:id="rId4"/>
              </a:rPr>
              <a:t>supporthorus.hee.nhs.uk</a:t>
            </a:r>
            <a:r>
              <a:rPr lang="en-GB" sz="2800" dirty="0" smtClean="0"/>
              <a:t> </a:t>
            </a:r>
            <a:endParaRPr lang="en-GB" sz="2800" dirty="0"/>
          </a:p>
        </p:txBody>
      </p:sp>
      <p:sp>
        <p:nvSpPr>
          <p:cNvPr id="9" name="TextBox 8"/>
          <p:cNvSpPr txBox="1"/>
          <p:nvPr/>
        </p:nvSpPr>
        <p:spPr>
          <a:xfrm>
            <a:off x="457198" y="1375293"/>
            <a:ext cx="8382000" cy="1077218"/>
          </a:xfrm>
          <a:prstGeom prst="rect">
            <a:avLst/>
          </a:prstGeom>
          <a:noFill/>
        </p:spPr>
        <p:txBody>
          <a:bodyPr wrap="square" rtlCol="0">
            <a:spAutoFit/>
          </a:bodyPr>
          <a:lstStyle/>
          <a:p>
            <a:r>
              <a:rPr lang="en-GB" sz="3600" dirty="0" smtClean="0"/>
              <a:t>Horus ePortfolio</a:t>
            </a:r>
          </a:p>
          <a:p>
            <a:r>
              <a:rPr lang="en-GB" sz="2800" dirty="0" smtClean="0">
                <a:hlinkClick r:id="rId5"/>
              </a:rPr>
              <a:t>https://horus.hee.nhs.uk</a:t>
            </a:r>
            <a:endParaRPr lang="en-GB" sz="2800" dirty="0" smtClean="0">
              <a:hlinkClick r:id=""/>
            </a:endParaRPr>
          </a:p>
        </p:txBody>
      </p:sp>
      <p:sp>
        <p:nvSpPr>
          <p:cNvPr id="11" name="TextBox 10"/>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2203495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7833" y="407951"/>
            <a:ext cx="8082784" cy="648600"/>
          </a:xfrm>
        </p:spPr>
        <p:txBody>
          <a:bodyPr/>
          <a:lstStyle/>
          <a:p>
            <a:r>
              <a:rPr lang="en-GB" dirty="0" smtClean="0"/>
              <a:t>Agenda</a:t>
            </a:r>
            <a:endParaRPr lang="en-GB" dirty="0"/>
          </a:p>
        </p:txBody>
      </p:sp>
      <p:sp>
        <p:nvSpPr>
          <p:cNvPr id="4" name="Text Placeholder 3"/>
          <p:cNvSpPr>
            <a:spLocks noGrp="1"/>
          </p:cNvSpPr>
          <p:nvPr>
            <p:ph type="body" sz="quarter" idx="13"/>
          </p:nvPr>
        </p:nvSpPr>
        <p:spPr>
          <a:xfrm>
            <a:off x="287833" y="1056551"/>
            <a:ext cx="8622901" cy="4849714"/>
          </a:xfrm>
        </p:spPr>
        <p:txBody>
          <a:bodyPr numCol="2"/>
          <a:lstStyle/>
          <a:p>
            <a:pPr marL="514350" indent="-514350">
              <a:buFont typeface="+mj-lt"/>
              <a:buAutoNum type="arabicPeriod"/>
            </a:pPr>
            <a:r>
              <a:rPr lang="en-GB" sz="2900" dirty="0" smtClean="0"/>
              <a:t>Webinar style</a:t>
            </a:r>
          </a:p>
          <a:p>
            <a:pPr marL="514350" indent="-514350">
              <a:buFont typeface="+mj-lt"/>
              <a:buAutoNum type="arabicPeriod"/>
            </a:pPr>
            <a:r>
              <a:rPr lang="en-GB" sz="2900" dirty="0" smtClean="0"/>
              <a:t>Questions and answers</a:t>
            </a:r>
          </a:p>
          <a:p>
            <a:pPr marL="514350" indent="-514350">
              <a:buFont typeface="+mj-lt"/>
              <a:buAutoNum type="arabicPeriod"/>
            </a:pPr>
            <a:r>
              <a:rPr lang="en-GB" sz="2900" dirty="0" smtClean="0"/>
              <a:t>Glossary</a:t>
            </a:r>
          </a:p>
          <a:p>
            <a:pPr marL="514350" indent="-514350">
              <a:buFont typeface="+mj-lt"/>
              <a:buAutoNum type="arabicPeriod"/>
            </a:pPr>
            <a:r>
              <a:rPr lang="en-GB" sz="2900" dirty="0" smtClean="0"/>
              <a:t>Intended </a:t>
            </a:r>
            <a:r>
              <a:rPr lang="en-GB" sz="2900" dirty="0" smtClean="0"/>
              <a:t>audience</a:t>
            </a:r>
          </a:p>
          <a:p>
            <a:pPr marL="514350" indent="-514350">
              <a:buFont typeface="+mj-lt"/>
              <a:buAutoNum type="arabicPeriod"/>
            </a:pPr>
            <a:r>
              <a:rPr lang="en-GB" sz="2900" dirty="0" smtClean="0"/>
              <a:t>Webinar aims</a:t>
            </a:r>
          </a:p>
          <a:p>
            <a:pPr marL="514350" indent="-514350">
              <a:buFont typeface="+mj-lt"/>
              <a:buAutoNum type="arabicPeriod"/>
            </a:pPr>
            <a:r>
              <a:rPr lang="en-GB" sz="2900" dirty="0" smtClean="0"/>
              <a:t>Setting expectations</a:t>
            </a:r>
          </a:p>
          <a:p>
            <a:pPr marL="514350" indent="-514350">
              <a:buFont typeface="+mj-lt"/>
              <a:buAutoNum type="arabicPeriod"/>
            </a:pPr>
            <a:r>
              <a:rPr lang="en-GB" sz="2900" dirty="0" smtClean="0"/>
              <a:t>Live demonstration</a:t>
            </a:r>
          </a:p>
          <a:p>
            <a:pPr marL="514350" indent="-514350">
              <a:buFont typeface="+mj-lt"/>
              <a:buAutoNum type="arabicPeriod"/>
            </a:pPr>
            <a:r>
              <a:rPr lang="en-GB" sz="2900" dirty="0" smtClean="0"/>
              <a:t>Functionality on its way</a:t>
            </a:r>
          </a:p>
          <a:p>
            <a:pPr marL="514350" indent="-514350">
              <a:buFont typeface="+mj-lt"/>
              <a:buAutoNum type="arabicPeriod"/>
            </a:pPr>
            <a:r>
              <a:rPr lang="en-GB" sz="2900" dirty="0" smtClean="0"/>
              <a:t>Accounts and access</a:t>
            </a:r>
          </a:p>
          <a:p>
            <a:pPr marL="514350" lvl="0" indent="-514350">
              <a:buFont typeface="+mj-lt"/>
              <a:buAutoNum type="arabicPeriod"/>
            </a:pPr>
            <a:r>
              <a:rPr lang="en-GB" sz="2900" dirty="0" smtClean="0"/>
              <a:t> Archiving </a:t>
            </a:r>
            <a:r>
              <a:rPr lang="en-GB" sz="2900" dirty="0" smtClean="0"/>
              <a:t>of data from NES </a:t>
            </a:r>
            <a:r>
              <a:rPr lang="en-GB" sz="2900" dirty="0"/>
              <a:t>ePortfolio </a:t>
            </a:r>
            <a:r>
              <a:rPr lang="en-GB" dirty="0"/>
              <a:t>(relevant to those who have used the NES ePortfolio for foundation</a:t>
            </a:r>
            <a:r>
              <a:rPr lang="en-GB" dirty="0" smtClean="0"/>
              <a:t>)</a:t>
            </a:r>
            <a:endParaRPr lang="en-GB" sz="3000" dirty="0" smtClean="0"/>
          </a:p>
          <a:p>
            <a:pPr marL="514350" indent="-514350">
              <a:buFont typeface="+mj-lt"/>
              <a:buAutoNum type="arabicPeriod"/>
            </a:pPr>
            <a:r>
              <a:rPr lang="en-GB" sz="2900" dirty="0" smtClean="0"/>
              <a:t> Support</a:t>
            </a:r>
            <a:endParaRPr lang="en-GB" sz="2900" dirty="0" smtClean="0"/>
          </a:p>
          <a:p>
            <a:pPr marL="514350" indent="-514350">
              <a:buFont typeface="+mj-lt"/>
              <a:buAutoNum type="arabicPeriod"/>
            </a:pPr>
            <a:r>
              <a:rPr lang="en-GB" sz="2900" dirty="0" smtClean="0"/>
              <a:t> Feedback</a:t>
            </a:r>
            <a:endParaRPr lang="en-GB" sz="2900" dirty="0" smtClean="0"/>
          </a:p>
          <a:p>
            <a:pPr marL="514350" indent="-514350">
              <a:buFont typeface="+mj-lt"/>
              <a:buAutoNum type="arabicPeriod"/>
            </a:pPr>
            <a:r>
              <a:rPr lang="en-GB" sz="2900" dirty="0" smtClean="0"/>
              <a:t> Important </a:t>
            </a:r>
            <a:r>
              <a:rPr lang="en-GB" sz="2900" dirty="0" smtClean="0"/>
              <a:t>links</a:t>
            </a:r>
            <a:endParaRPr lang="en-GB" sz="2900" dirty="0"/>
          </a:p>
          <a:p>
            <a:pPr marL="0" indent="0">
              <a:buNone/>
            </a:pPr>
            <a:endParaRPr lang="en-GB" dirty="0"/>
          </a:p>
        </p:txBody>
      </p:sp>
      <p:sp>
        <p:nvSpPr>
          <p:cNvPr id="8" name="TextBox 7"/>
          <p:cNvSpPr txBox="1"/>
          <p:nvPr/>
        </p:nvSpPr>
        <p:spPr>
          <a:xfrm>
            <a:off x="6368881" y="6414717"/>
            <a:ext cx="2775119" cy="307777"/>
          </a:xfrm>
          <a:prstGeom prst="rect">
            <a:avLst/>
          </a:prstGeom>
          <a:noFill/>
        </p:spPr>
        <p:txBody>
          <a:bodyPr wrap="none" rtlCol="0">
            <a:spAutoFit/>
          </a:bodyPr>
          <a:lstStyle/>
          <a:p>
            <a:r>
              <a:rPr lang="en-GB" sz="1400" b="1" dirty="0" smtClean="0">
                <a:hlinkClick r:id="rId2"/>
              </a:rPr>
              <a:t>Enquiries.Horus@hee.nhs.uk</a:t>
            </a:r>
            <a:r>
              <a:rPr lang="en-GB" sz="1400" b="1" dirty="0" smtClean="0"/>
              <a:t>  </a:t>
            </a:r>
            <a:endParaRPr lang="en-GB" sz="1300" dirty="0"/>
          </a:p>
        </p:txBody>
      </p:sp>
    </p:spTree>
    <p:extLst>
      <p:ext uri="{BB962C8B-B14F-4D97-AF65-F5344CB8AC3E}">
        <p14:creationId xmlns:p14="http://schemas.microsoft.com/office/powerpoint/2010/main" val="1979661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1" y="1138335"/>
            <a:ext cx="8584162" cy="4945224"/>
          </a:xfrm>
        </p:spPr>
        <p:txBody>
          <a:bodyPr/>
          <a:lstStyle/>
          <a:p>
            <a:r>
              <a:rPr lang="en-GB" sz="3600" dirty="0" smtClean="0"/>
              <a:t>Mixture of presentation and demonstration</a:t>
            </a:r>
          </a:p>
          <a:p>
            <a:r>
              <a:rPr lang="en-GB" sz="3600" dirty="0" smtClean="0"/>
              <a:t>All attendees muted throughout </a:t>
            </a:r>
            <a:endParaRPr lang="en-GB" sz="3600" dirty="0" smtClean="0"/>
          </a:p>
          <a:p>
            <a:r>
              <a:rPr lang="en-GB" sz="3600" dirty="0" smtClean="0"/>
              <a:t>You </a:t>
            </a:r>
            <a:r>
              <a:rPr lang="en-GB" sz="3600" dirty="0" smtClean="0"/>
              <a:t>can ask questions by typing into the ‘Questions’ box</a:t>
            </a:r>
          </a:p>
          <a:p>
            <a:r>
              <a:rPr lang="en-GB" sz="3600" dirty="0" smtClean="0"/>
              <a:t>The webinar is being </a:t>
            </a:r>
            <a:r>
              <a:rPr lang="en-GB" sz="3600" dirty="0" smtClean="0">
                <a:solidFill>
                  <a:srgbClr val="FF0000"/>
                </a:solidFill>
              </a:rPr>
              <a:t>recorded</a:t>
            </a:r>
          </a:p>
          <a:p>
            <a:r>
              <a:rPr lang="en-GB" sz="3600" dirty="0" smtClean="0"/>
              <a:t>Will be available on open-access Support Site</a:t>
            </a:r>
            <a:endParaRPr lang="en-GB" sz="3600" dirty="0" smtClean="0"/>
          </a:p>
          <a:p>
            <a:pPr marL="0" indent="0">
              <a:buNone/>
            </a:pPr>
            <a:endParaRPr lang="en-GB" sz="3600" dirty="0" smtClean="0"/>
          </a:p>
        </p:txBody>
      </p:sp>
      <p:sp>
        <p:nvSpPr>
          <p:cNvPr id="8" name="Title 2"/>
          <p:cNvSpPr>
            <a:spLocks noGrp="1"/>
          </p:cNvSpPr>
          <p:nvPr>
            <p:ph type="ctrTitle"/>
          </p:nvPr>
        </p:nvSpPr>
        <p:spPr>
          <a:xfrm>
            <a:off x="489714" y="415926"/>
            <a:ext cx="8082784" cy="648600"/>
          </a:xfrm>
        </p:spPr>
        <p:txBody>
          <a:bodyPr/>
          <a:lstStyle/>
          <a:p>
            <a:r>
              <a:rPr lang="en-GB" dirty="0" smtClean="0"/>
              <a:t>Webinar Style</a:t>
            </a:r>
            <a:endParaRPr lang="en-GB" dirty="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6255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1" y="1064526"/>
            <a:ext cx="6372807" cy="3246217"/>
          </a:xfrm>
        </p:spPr>
        <p:txBody>
          <a:bodyPr/>
          <a:lstStyle/>
          <a:p>
            <a:r>
              <a:rPr lang="en-GB" sz="2800" dirty="0" smtClean="0"/>
              <a:t>Ask questions by typing in the ‘Questions’ box</a:t>
            </a:r>
          </a:p>
          <a:p>
            <a:pPr>
              <a:spcBef>
                <a:spcPts val="0"/>
              </a:spcBef>
            </a:pPr>
            <a:r>
              <a:rPr lang="en-GB" sz="2800" dirty="0" smtClean="0"/>
              <a:t>Jack and Ben will answer </a:t>
            </a:r>
            <a:r>
              <a:rPr lang="en-GB" sz="2800" i="1" dirty="0" smtClean="0"/>
              <a:t>relevant </a:t>
            </a:r>
          </a:p>
          <a:p>
            <a:pPr marL="0" indent="0">
              <a:spcBef>
                <a:spcPts val="0"/>
              </a:spcBef>
              <a:buNone/>
            </a:pPr>
            <a:r>
              <a:rPr lang="en-GB" sz="2800" dirty="0" smtClean="0"/>
              <a:t>questions here</a:t>
            </a:r>
          </a:p>
          <a:p>
            <a:pPr marL="0" indent="0">
              <a:buNone/>
            </a:pPr>
            <a:r>
              <a:rPr lang="en-GB" sz="2000" dirty="0"/>
              <a:t>- There are a lot of you here, so please bear with us as we work our way through your questions. We won’t have time to answer all your questions. Please keep them relevant to the webinar</a:t>
            </a:r>
            <a:r>
              <a:rPr lang="en-GB" sz="2000" dirty="0" smtClean="0"/>
              <a:t>.</a:t>
            </a:r>
            <a:endParaRPr lang="en-GB" sz="2000" dirty="0"/>
          </a:p>
        </p:txBody>
      </p:sp>
      <p:sp>
        <p:nvSpPr>
          <p:cNvPr id="8" name="Title 2"/>
          <p:cNvSpPr>
            <a:spLocks noGrp="1"/>
          </p:cNvSpPr>
          <p:nvPr>
            <p:ph type="ctrTitle"/>
          </p:nvPr>
        </p:nvSpPr>
        <p:spPr>
          <a:xfrm>
            <a:off x="209795" y="415926"/>
            <a:ext cx="8082784" cy="648600"/>
          </a:xfrm>
        </p:spPr>
        <p:txBody>
          <a:bodyPr/>
          <a:lstStyle/>
          <a:p>
            <a:r>
              <a:rPr lang="en-GB" dirty="0" smtClean="0"/>
              <a:t>Questions and Answers</a:t>
            </a:r>
            <a:endParaRPr lang="en-GB" dirty="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428" y="1177991"/>
            <a:ext cx="19050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1" y="4220740"/>
            <a:ext cx="8284029"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Any technical questions should be directed to the Horus Helpdesk – this includes if you are having login issues. We will not deal with individual technical issues during this webinar.</a:t>
            </a:r>
            <a:endParaRPr lang="en-GB" sz="2800" dirty="0"/>
          </a:p>
        </p:txBody>
      </p:sp>
    </p:spTree>
    <p:extLst>
      <p:ext uri="{BB962C8B-B14F-4D97-AF65-F5344CB8AC3E}">
        <p14:creationId xmlns:p14="http://schemas.microsoft.com/office/powerpoint/2010/main" val="3577067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97964" y="3489580"/>
            <a:ext cx="8584162" cy="2323324"/>
          </a:xfrm>
        </p:spPr>
        <p:txBody>
          <a:bodyPr/>
          <a:lstStyle/>
          <a:p>
            <a:r>
              <a:rPr lang="en-GB" sz="3600" b="1" dirty="0" smtClean="0"/>
              <a:t>We will keep a record of all of your questions and add relevant information to the Horus Support Site</a:t>
            </a:r>
            <a:endParaRPr lang="en-GB" sz="3600" dirty="0" smtClean="0"/>
          </a:p>
          <a:p>
            <a:pPr marL="0" indent="0">
              <a:buNone/>
            </a:pPr>
            <a:endParaRPr lang="en-GB" sz="3600" dirty="0" smtClean="0"/>
          </a:p>
        </p:txBody>
      </p:sp>
      <p:sp>
        <p:nvSpPr>
          <p:cNvPr id="8" name="Title 2"/>
          <p:cNvSpPr>
            <a:spLocks noGrp="1"/>
          </p:cNvSpPr>
          <p:nvPr>
            <p:ph type="ctrTitle"/>
          </p:nvPr>
        </p:nvSpPr>
        <p:spPr>
          <a:xfrm>
            <a:off x="489714" y="415926"/>
            <a:ext cx="8082784" cy="648600"/>
          </a:xfrm>
        </p:spPr>
        <p:txBody>
          <a:bodyPr/>
          <a:lstStyle/>
          <a:p>
            <a:r>
              <a:rPr lang="en-GB" dirty="0" smtClean="0"/>
              <a:t>Q&amp;A follow up</a:t>
            </a:r>
            <a:endParaRPr lang="en-GB" dirty="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
        <p:nvSpPr>
          <p:cNvPr id="5" name="Text Placeholder 5"/>
          <p:cNvSpPr txBox="1">
            <a:spLocks/>
          </p:cNvSpPr>
          <p:nvPr/>
        </p:nvSpPr>
        <p:spPr>
          <a:xfrm>
            <a:off x="397964" y="1268825"/>
            <a:ext cx="8492412" cy="1866262"/>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I will stop periodically to answer </a:t>
            </a:r>
            <a:r>
              <a:rPr lang="en-GB" dirty="0" smtClean="0"/>
              <a:t>some your </a:t>
            </a:r>
            <a:r>
              <a:rPr lang="en-GB" dirty="0" smtClean="0"/>
              <a:t>frequently asked questions out loud</a:t>
            </a:r>
          </a:p>
          <a:p>
            <a:r>
              <a:rPr lang="en-GB" dirty="0" smtClean="0"/>
              <a:t>Any relevant questions we are not able to answer will be answered following the </a:t>
            </a:r>
            <a:r>
              <a:rPr lang="en-GB" dirty="0" smtClean="0"/>
              <a:t>webinar – </a:t>
            </a:r>
            <a:r>
              <a:rPr lang="en-GB" b="1" dirty="0" smtClean="0"/>
              <a:t>please forward your question to </a:t>
            </a:r>
            <a:r>
              <a:rPr lang="en-GB" dirty="0" smtClean="0">
                <a:hlinkClick r:id="rId4"/>
              </a:rPr>
              <a:t>enquiries.horus@hee.nhs.uk</a:t>
            </a:r>
            <a:r>
              <a:rPr lang="en-GB" dirty="0" smtClean="0"/>
              <a:t> </a:t>
            </a:r>
            <a:endParaRPr lang="en-GB" dirty="0" smtClean="0"/>
          </a:p>
          <a:p>
            <a:pPr marL="0" indent="0">
              <a:buFont typeface="Arial"/>
              <a:buNone/>
            </a:pPr>
            <a:endParaRPr lang="en-GB" sz="3200" dirty="0" smtClean="0"/>
          </a:p>
        </p:txBody>
      </p:sp>
    </p:spTree>
    <p:extLst>
      <p:ext uri="{BB962C8B-B14F-4D97-AF65-F5344CB8AC3E}">
        <p14:creationId xmlns:p14="http://schemas.microsoft.com/office/powerpoint/2010/main" val="3246106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57201" y="1259631"/>
            <a:ext cx="8584162" cy="4545123"/>
          </a:xfrm>
        </p:spPr>
        <p:txBody>
          <a:bodyPr/>
          <a:lstStyle/>
          <a:p>
            <a:r>
              <a:rPr lang="en-GB" sz="2800" b="1" dirty="0" smtClean="0"/>
              <a:t>Horus</a:t>
            </a:r>
            <a:r>
              <a:rPr lang="en-GB" sz="2800" dirty="0" smtClean="0"/>
              <a:t> = HEE’s 2017-18 e-portfolio for the medical Foundation Programme</a:t>
            </a:r>
          </a:p>
          <a:p>
            <a:r>
              <a:rPr lang="en-GB" sz="2800" b="1" dirty="0" smtClean="0"/>
              <a:t>NES ePortfolio</a:t>
            </a:r>
            <a:r>
              <a:rPr lang="en-GB" sz="2800" dirty="0" smtClean="0"/>
              <a:t> = NHS Education for Scotland e-portfolio – used by HEE for the FP until July 2017</a:t>
            </a:r>
          </a:p>
          <a:p>
            <a:r>
              <a:rPr lang="en-GB" sz="2800" b="1" dirty="0"/>
              <a:t>FD</a:t>
            </a:r>
            <a:r>
              <a:rPr lang="en-GB" sz="2800" dirty="0"/>
              <a:t> = Foundation doctor</a:t>
            </a:r>
          </a:p>
          <a:p>
            <a:r>
              <a:rPr lang="en-GB" sz="2800" b="1" dirty="0" smtClean="0"/>
              <a:t>FP</a:t>
            </a:r>
            <a:r>
              <a:rPr lang="en-GB" sz="2800" dirty="0" smtClean="0"/>
              <a:t> = The medical Foundation Programme</a:t>
            </a:r>
          </a:p>
          <a:p>
            <a:r>
              <a:rPr lang="en-GB" sz="2800" b="1" dirty="0" smtClean="0"/>
              <a:t>Curriculum </a:t>
            </a:r>
            <a:r>
              <a:rPr lang="en-GB" sz="2800" dirty="0" smtClean="0"/>
              <a:t>= The FP Curriculum 2016</a:t>
            </a:r>
          </a:p>
          <a:p>
            <a:r>
              <a:rPr lang="en-GB" sz="2800" b="1" dirty="0" smtClean="0"/>
              <a:t>FPC</a:t>
            </a:r>
            <a:r>
              <a:rPr lang="en-GB" sz="2800" dirty="0" smtClean="0"/>
              <a:t> = Foundation Professional Capability – there are 20 FPCs split into 4 sections in the Curriculum syllabus </a:t>
            </a:r>
          </a:p>
          <a:p>
            <a:pPr marL="0" indent="0">
              <a:buNone/>
            </a:pPr>
            <a:endParaRPr lang="en-GB" sz="2800" dirty="0" smtClean="0"/>
          </a:p>
        </p:txBody>
      </p:sp>
      <p:sp>
        <p:nvSpPr>
          <p:cNvPr id="8" name="Title 2"/>
          <p:cNvSpPr>
            <a:spLocks noGrp="1"/>
          </p:cNvSpPr>
          <p:nvPr>
            <p:ph type="ctrTitle"/>
          </p:nvPr>
        </p:nvSpPr>
        <p:spPr>
          <a:xfrm>
            <a:off x="489714" y="415926"/>
            <a:ext cx="8082784" cy="648600"/>
          </a:xfrm>
        </p:spPr>
        <p:txBody>
          <a:bodyPr/>
          <a:lstStyle/>
          <a:p>
            <a:r>
              <a:rPr lang="en-GB" dirty="0" smtClean="0"/>
              <a:t>Glossary</a:t>
            </a:r>
            <a:endParaRPr lang="en-GB" dirty="0"/>
          </a:p>
        </p:txBody>
      </p:sp>
      <p:sp>
        <p:nvSpPr>
          <p:cNvPr id="7" name="TextBox 6"/>
          <p:cNvSpPr txBox="1"/>
          <p:nvPr/>
        </p:nvSpPr>
        <p:spPr>
          <a:xfrm>
            <a:off x="6368881" y="6414717"/>
            <a:ext cx="2775119" cy="307777"/>
          </a:xfrm>
          <a:prstGeom prst="rect">
            <a:avLst/>
          </a:prstGeom>
          <a:noFill/>
        </p:spPr>
        <p:txBody>
          <a:bodyPr wrap="none" rtlCol="0">
            <a:spAutoFit/>
          </a:bodyPr>
          <a:lstStyle/>
          <a:p>
            <a:r>
              <a:rPr lang="en-GB" sz="1400" b="1" dirty="0" smtClean="0">
                <a:hlinkClick r:id="rId3"/>
              </a:rPr>
              <a:t>Enquiries.Horus@hee.nhs.uk</a:t>
            </a:r>
            <a:r>
              <a:rPr lang="en-GB" sz="1400" b="1" dirty="0" smtClean="0"/>
              <a:t>  </a:t>
            </a:r>
            <a:endParaRPr lang="en-GB" sz="1300" dirty="0"/>
          </a:p>
        </p:txBody>
      </p:sp>
    </p:spTree>
    <p:extLst>
      <p:ext uri="{BB962C8B-B14F-4D97-AF65-F5344CB8AC3E}">
        <p14:creationId xmlns:p14="http://schemas.microsoft.com/office/powerpoint/2010/main" val="3590884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7833" y="407951"/>
            <a:ext cx="8082784" cy="648600"/>
          </a:xfrm>
        </p:spPr>
        <p:txBody>
          <a:bodyPr/>
          <a:lstStyle/>
          <a:p>
            <a:r>
              <a:rPr lang="en-GB" dirty="0" smtClean="0"/>
              <a:t>Intended Audience</a:t>
            </a:r>
            <a:endParaRPr lang="en-GB" dirty="0"/>
          </a:p>
        </p:txBody>
      </p:sp>
      <p:sp>
        <p:nvSpPr>
          <p:cNvPr id="4" name="Text Placeholder 3"/>
          <p:cNvSpPr>
            <a:spLocks noGrp="1"/>
          </p:cNvSpPr>
          <p:nvPr>
            <p:ph type="body" sz="quarter" idx="13"/>
          </p:nvPr>
        </p:nvSpPr>
        <p:spPr>
          <a:xfrm>
            <a:off x="401406" y="1500078"/>
            <a:ext cx="8372104" cy="3783415"/>
          </a:xfrm>
        </p:spPr>
        <p:txBody>
          <a:bodyPr/>
          <a:lstStyle/>
          <a:p>
            <a:r>
              <a:rPr lang="en-GB" sz="3200" dirty="0" smtClean="0"/>
              <a:t>Foundation doctors who will be using Horus during the 2017-18 training year</a:t>
            </a:r>
          </a:p>
          <a:p>
            <a:r>
              <a:rPr lang="en-GB" sz="2800" dirty="0" smtClean="0"/>
              <a:t>Postgraduate </a:t>
            </a:r>
            <a:r>
              <a:rPr lang="en-GB" sz="2800" dirty="0"/>
              <a:t>centre </a:t>
            </a:r>
            <a:r>
              <a:rPr lang="en-GB" sz="2800" dirty="0" smtClean="0"/>
              <a:t>administrators</a:t>
            </a:r>
          </a:p>
          <a:p>
            <a:r>
              <a:rPr lang="en-GB" sz="2800" dirty="0"/>
              <a:t>F</a:t>
            </a:r>
            <a:r>
              <a:rPr lang="en-GB" sz="2800" dirty="0" smtClean="0"/>
              <a:t>oundation </a:t>
            </a:r>
            <a:r>
              <a:rPr lang="en-GB" sz="2800" dirty="0"/>
              <a:t>programme </a:t>
            </a:r>
            <a:r>
              <a:rPr lang="en-GB" sz="2800" dirty="0" smtClean="0"/>
              <a:t>directors</a:t>
            </a:r>
          </a:p>
          <a:p>
            <a:endParaRPr lang="en-GB" sz="1600" dirty="0" smtClean="0"/>
          </a:p>
          <a:p>
            <a:pPr>
              <a:buFont typeface="Wingdings" panose="05000000000000000000" pitchFamily="2" charset="2"/>
              <a:buChar char="Ø"/>
            </a:pPr>
            <a:r>
              <a:rPr lang="en-GB" sz="2000" dirty="0" smtClean="0"/>
              <a:t>Anyone </a:t>
            </a:r>
            <a:r>
              <a:rPr lang="en-GB" sz="2000" dirty="0"/>
              <a:t>can attend, although </a:t>
            </a:r>
            <a:r>
              <a:rPr lang="en-GB" sz="2000" dirty="0" smtClean="0"/>
              <a:t>the webinar will </a:t>
            </a:r>
            <a:r>
              <a:rPr lang="en-GB" sz="2000" dirty="0"/>
              <a:t>be most useful for </a:t>
            </a:r>
            <a:r>
              <a:rPr lang="en-GB" sz="2000" dirty="0" smtClean="0"/>
              <a:t>foundation doctors and administrators providing support to them</a:t>
            </a:r>
          </a:p>
          <a:p>
            <a:pPr>
              <a:buFont typeface="Wingdings" panose="05000000000000000000" pitchFamily="2" charset="2"/>
              <a:buChar char="Ø"/>
            </a:pPr>
            <a:r>
              <a:rPr lang="en-GB" sz="2000" dirty="0" smtClean="0"/>
              <a:t>The webinar may also be useful for educational and clinical supervisors to aid understanding of what is expected of foundation doctors</a:t>
            </a:r>
            <a:endParaRPr lang="en-GB" sz="2000" dirty="0"/>
          </a:p>
        </p:txBody>
      </p:sp>
      <p:sp>
        <p:nvSpPr>
          <p:cNvPr id="5" name="TextBox 4"/>
          <p:cNvSpPr txBox="1"/>
          <p:nvPr/>
        </p:nvSpPr>
        <p:spPr>
          <a:xfrm>
            <a:off x="6368881" y="6414717"/>
            <a:ext cx="2775119" cy="307777"/>
          </a:xfrm>
          <a:prstGeom prst="rect">
            <a:avLst/>
          </a:prstGeom>
          <a:noFill/>
        </p:spPr>
        <p:txBody>
          <a:bodyPr wrap="none" rtlCol="0">
            <a:spAutoFit/>
          </a:bodyPr>
          <a:lstStyle/>
          <a:p>
            <a:r>
              <a:rPr lang="en-GB" sz="1400" b="1" dirty="0" smtClean="0">
                <a:hlinkClick r:id="rId2"/>
              </a:rPr>
              <a:t>Enquiries.Horus@hee.nhs.uk</a:t>
            </a:r>
            <a:r>
              <a:rPr lang="en-GB" sz="1400" b="1" dirty="0" smtClean="0"/>
              <a:t>  </a:t>
            </a:r>
            <a:endParaRPr lang="en-GB" sz="1300" dirty="0"/>
          </a:p>
        </p:txBody>
      </p:sp>
    </p:spTree>
    <p:extLst>
      <p:ext uri="{BB962C8B-B14F-4D97-AF65-F5344CB8AC3E}">
        <p14:creationId xmlns:p14="http://schemas.microsoft.com/office/powerpoint/2010/main" val="261980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7833" y="407951"/>
            <a:ext cx="8082784" cy="648600"/>
          </a:xfrm>
        </p:spPr>
        <p:txBody>
          <a:bodyPr/>
          <a:lstStyle/>
          <a:p>
            <a:r>
              <a:rPr lang="en-GB" dirty="0" smtClean="0"/>
              <a:t>Aims</a:t>
            </a:r>
            <a:endParaRPr lang="en-GB" dirty="0"/>
          </a:p>
        </p:txBody>
      </p:sp>
      <p:sp>
        <p:nvSpPr>
          <p:cNvPr id="4" name="Text Placeholder 3"/>
          <p:cNvSpPr>
            <a:spLocks noGrp="1"/>
          </p:cNvSpPr>
          <p:nvPr>
            <p:ph type="body" sz="quarter" idx="13"/>
          </p:nvPr>
        </p:nvSpPr>
        <p:spPr>
          <a:xfrm>
            <a:off x="111967" y="1194317"/>
            <a:ext cx="8938727" cy="4711947"/>
          </a:xfrm>
        </p:spPr>
        <p:txBody>
          <a:bodyPr/>
          <a:lstStyle/>
          <a:p>
            <a:r>
              <a:rPr lang="en-GB" sz="3000" dirty="0" smtClean="0"/>
              <a:t>Familiarise FDs with </a:t>
            </a:r>
            <a:r>
              <a:rPr lang="en-GB" sz="3000" dirty="0" smtClean="0"/>
              <a:t>layout of </a:t>
            </a:r>
            <a:r>
              <a:rPr lang="en-GB" sz="3000" dirty="0" smtClean="0"/>
              <a:t>Horus</a:t>
            </a:r>
          </a:p>
          <a:p>
            <a:r>
              <a:rPr lang="en-GB" sz="3000" dirty="0" smtClean="0"/>
              <a:t>Show FDs how to create content, check their e-portfolios and request for forms to be validated </a:t>
            </a:r>
          </a:p>
          <a:p>
            <a:endParaRPr lang="en-GB" sz="2000" dirty="0" smtClean="0"/>
          </a:p>
          <a:p>
            <a:r>
              <a:rPr lang="en-GB" sz="3000" dirty="0" smtClean="0"/>
              <a:t>Create </a:t>
            </a:r>
            <a:r>
              <a:rPr lang="en-GB" sz="3000" dirty="0"/>
              <a:t>a training resource for </a:t>
            </a:r>
            <a:r>
              <a:rPr lang="en-GB" sz="3000" dirty="0" smtClean="0"/>
              <a:t>cascaded training</a:t>
            </a:r>
          </a:p>
          <a:p>
            <a:pPr lvl="1"/>
            <a:r>
              <a:rPr lang="en-GB" sz="2500" dirty="0" smtClean="0"/>
              <a:t>Webinar is being recorded </a:t>
            </a:r>
          </a:p>
          <a:p>
            <a:pPr lvl="1"/>
            <a:r>
              <a:rPr lang="en-GB" sz="2500" dirty="0" smtClean="0"/>
              <a:t>Recording will be </a:t>
            </a:r>
          </a:p>
          <a:p>
            <a:pPr lvl="2"/>
            <a:r>
              <a:rPr lang="en-GB" sz="2500" dirty="0" smtClean="0"/>
              <a:t>circulated to attendees 2 hours after ending webinar </a:t>
            </a:r>
          </a:p>
          <a:p>
            <a:pPr lvl="2"/>
            <a:r>
              <a:rPr lang="en-GB" sz="2500" dirty="0" smtClean="0"/>
              <a:t>added to the support site 1 day after ending webinar</a:t>
            </a:r>
          </a:p>
          <a:p>
            <a:pPr lvl="2"/>
            <a:r>
              <a:rPr lang="en-GB" sz="2500" dirty="0" smtClean="0"/>
              <a:t>freely accessible</a:t>
            </a:r>
            <a:endParaRPr lang="en-GB" sz="2500" dirty="0"/>
          </a:p>
        </p:txBody>
      </p:sp>
      <p:sp>
        <p:nvSpPr>
          <p:cNvPr id="8" name="TextBox 7"/>
          <p:cNvSpPr txBox="1"/>
          <p:nvPr/>
        </p:nvSpPr>
        <p:spPr>
          <a:xfrm>
            <a:off x="6368881" y="6414717"/>
            <a:ext cx="2775119" cy="307777"/>
          </a:xfrm>
          <a:prstGeom prst="rect">
            <a:avLst/>
          </a:prstGeom>
          <a:noFill/>
        </p:spPr>
        <p:txBody>
          <a:bodyPr wrap="none" rtlCol="0">
            <a:spAutoFit/>
          </a:bodyPr>
          <a:lstStyle/>
          <a:p>
            <a:r>
              <a:rPr lang="en-GB" sz="1400" b="1" dirty="0" smtClean="0">
                <a:hlinkClick r:id="rId2"/>
              </a:rPr>
              <a:t>Enquiries.Horus@hee.nhs.uk</a:t>
            </a:r>
            <a:r>
              <a:rPr lang="en-GB" sz="1400" b="1" dirty="0" smtClean="0"/>
              <a:t>  </a:t>
            </a:r>
            <a:endParaRPr lang="en-GB" sz="1300" dirty="0"/>
          </a:p>
        </p:txBody>
      </p:sp>
    </p:spTree>
    <p:extLst>
      <p:ext uri="{BB962C8B-B14F-4D97-AF65-F5344CB8AC3E}">
        <p14:creationId xmlns:p14="http://schemas.microsoft.com/office/powerpoint/2010/main" val="2525453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917E460859D54EA28D92363DE7EA01" ma:contentTypeVersion="2" ma:contentTypeDescription="Create a new document." ma:contentTypeScope="" ma:versionID="da1e78035beadddb1b81087e3c9ed2d5">
  <xsd:schema xmlns:xsd="http://www.w3.org/2001/XMLSchema" xmlns:xs="http://www.w3.org/2001/XMLSchema" xmlns:p="http://schemas.microsoft.com/office/2006/metadata/properties" xmlns:ns2="6bd376b4-27f1-4b55-b77e-1afec871a219" targetNamespace="http://schemas.microsoft.com/office/2006/metadata/properties" ma:root="true" ma:fieldsID="7a6ba128150d92e3baf4f421f7d15941" ns2:_="">
    <xsd:import namespace="6bd376b4-27f1-4b55-b77e-1afec871a21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d376b4-27f1-4b55-b77e-1afec871a21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9D35CD-7E7E-434D-8402-A45BCD80C91C}">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6bd376b4-27f1-4b55-b77e-1afec871a219"/>
    <ds:schemaRef ds:uri="http://www.w3.org/XML/1998/namespace"/>
    <ds:schemaRef ds:uri="http://purl.org/dc/dcmitype/"/>
  </ds:schemaRefs>
</ds:datastoreItem>
</file>

<file path=customXml/itemProps2.xml><?xml version="1.0" encoding="utf-8"?>
<ds:datastoreItem xmlns:ds="http://schemas.openxmlformats.org/officeDocument/2006/customXml" ds:itemID="{DA0ED830-1086-4437-8D58-D7A472BE5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d376b4-27f1-4b55-b77e-1afec871a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12F47F-486C-4DDD-BFC6-9BEAACB203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HEE PPT - Master slide deck</Template>
  <TotalTime>3503</TotalTime>
  <Words>972</Words>
  <Application>Microsoft Office PowerPoint</Application>
  <PresentationFormat>On-screen Show (4:3)</PresentationFormat>
  <Paragraphs>185</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HEE PPT - Master slide deck</vt:lpstr>
      <vt:lpstr>PowerPoint Presentation</vt:lpstr>
      <vt:lpstr>Introductions</vt:lpstr>
      <vt:lpstr>Agenda</vt:lpstr>
      <vt:lpstr>Webinar Style</vt:lpstr>
      <vt:lpstr>Questions and Answers</vt:lpstr>
      <vt:lpstr>Q&amp;A follow up</vt:lpstr>
      <vt:lpstr>Glossary</vt:lpstr>
      <vt:lpstr>Intended Audience</vt:lpstr>
      <vt:lpstr>Aims</vt:lpstr>
      <vt:lpstr>The Foundation e-portfolio</vt:lpstr>
      <vt:lpstr>FP e-portfolio requirements</vt:lpstr>
      <vt:lpstr>Disclaimer</vt:lpstr>
      <vt:lpstr>Demonstration Agenda</vt:lpstr>
      <vt:lpstr>The Demonstration</vt:lpstr>
      <vt:lpstr>Additional evidence of achievement forms</vt:lpstr>
      <vt:lpstr>Functionality on its way </vt:lpstr>
      <vt:lpstr>Accounts and access</vt:lpstr>
      <vt:lpstr>Information from NES ePortfolio</vt:lpstr>
      <vt:lpstr>Support routes</vt:lpstr>
      <vt:lpstr>Feedback</vt:lpstr>
      <vt:lpstr>Important links</vt:lpstr>
    </vt:vector>
  </TitlesOfParts>
  <Company>KSS Deanery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Orloff,Nicholas</dc:creator>
  <cp:lastModifiedBy>Kata Várnai</cp:lastModifiedBy>
  <cp:revision>204</cp:revision>
  <dcterms:created xsi:type="dcterms:W3CDTF">2015-12-10T10:27:43Z</dcterms:created>
  <dcterms:modified xsi:type="dcterms:W3CDTF">2017-07-17T08:36:57Z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0x0101008E917E460859D54EA28D92363DE7EA01</vt:lpwstr>
  </property>
  <property fmtid="{D5CDD505-2E9C-101B-9397-08002B2CF9AE}" pid="3" name="Order">
    <vt:r8>12100</vt:r8>
  </property>
  <property fmtid="{D5CDD505-2E9C-101B-9397-08002B2CF9AE}" pid="4" name="_CopySource">
    <vt:lpwstr>https://healtheducationengland.sharepoint.com/sites/horushelpdesk/Shared Documents/Training - Face to face - 2016/Horus Administrator Training_Introduction_May 2016.pptx</vt:lpwstr>
  </property>
  <property fmtid="{D5CDD505-2E9C-101B-9397-08002B2CF9AE}" pid="5" name="xd_ProgID">
    <vt:lpwstr/>
  </property>
  <property fmtid="{D5CDD505-2E9C-101B-9397-08002B2CF9AE}" pid="6" name="TemplateUrl">
    <vt:lpwstr/>
  </property>
</Properties>
</file>