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0" r:id="rId6"/>
    <p:sldId id="304" r:id="rId7"/>
    <p:sldId id="303" r:id="rId8"/>
    <p:sldId id="275" r:id="rId9"/>
    <p:sldId id="274" r:id="rId10"/>
    <p:sldId id="307" r:id="rId11"/>
    <p:sldId id="306" r:id="rId12"/>
    <p:sldId id="298" r:id="rId13"/>
    <p:sldId id="281" r:id="rId14"/>
    <p:sldId id="290" r:id="rId15"/>
    <p:sldId id="287" r:id="rId16"/>
    <p:sldId id="286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256"/>
            <p14:sldId id="270"/>
            <p14:sldId id="304"/>
            <p14:sldId id="303"/>
            <p14:sldId id="275"/>
            <p14:sldId id="274"/>
            <p14:sldId id="307"/>
            <p14:sldId id="306"/>
            <p14:sldId id="298"/>
            <p14:sldId id="281"/>
            <p14:sldId id="290"/>
            <p14:sldId id="287"/>
            <p14:sldId id="286"/>
            <p14:sldId id="2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8C05"/>
    <a:srgbClr val="003893"/>
    <a:srgbClr val="A0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0586" autoAdjust="0"/>
  </p:normalViewPr>
  <p:slideViewPr>
    <p:cSldViewPr snapToGrid="0" snapToObjects="1">
      <p:cViewPr varScale="1">
        <p:scale>
          <a:sx n="102" d="100"/>
          <a:sy n="102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2E82-72CD-0544-803E-ECCCB1A6640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FC7-C1BC-BD40-85E8-F7D387FACD0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1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3" r:id="rId2"/>
    <p:sldLayoutId id="2147483649" r:id="rId3"/>
    <p:sldLayoutId id="2147483650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upporthorus.hee.nhs.uk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horus.hee.nhs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nquiries.Horus@hee.nhs.u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wpgmd.nhs.uk/horus-eportfolio-foundation-training-england" TargetMode="External"/><Relationship Id="rId4" Type="http://schemas.openxmlformats.org/officeDocument/2006/relationships/hyperlink" Target="http://supporthorus.hee.nhs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.u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nquiries.Horus@hee.nhs.uk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.u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nquiries.Horus@hee.nhs.u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nquiries.Horus@hee.nhs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.Horus@hee.nhs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14943"/>
            <a:ext cx="9144000" cy="3960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76" y="2331748"/>
            <a:ext cx="8336362" cy="892044"/>
          </a:xfrm>
          <a:prstGeom prst="rect">
            <a:avLst/>
          </a:prstGeom>
        </p:spPr>
      </p:pic>
      <p:pic>
        <p:nvPicPr>
          <p:cNvPr id="14" name="Picture 13" descr="bottom_brand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" y="5367048"/>
            <a:ext cx="1798200" cy="1243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7451" y="435819"/>
            <a:ext cx="8232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A00054"/>
                </a:solidFill>
              </a:rPr>
              <a:t>Horus ePortfolio for </a:t>
            </a:r>
          </a:p>
          <a:p>
            <a:r>
              <a:rPr lang="en-GB" sz="3600" b="1" dirty="0" smtClean="0">
                <a:solidFill>
                  <a:srgbClr val="A00054"/>
                </a:solidFill>
              </a:rPr>
              <a:t>Foundation </a:t>
            </a:r>
          </a:p>
          <a:p>
            <a:r>
              <a:rPr lang="en-GB" sz="2800" b="1" dirty="0" smtClean="0">
                <a:solidFill>
                  <a:srgbClr val="A00054"/>
                </a:solidFill>
              </a:rPr>
              <a:t>Familiarisation for supervisors - webinar</a:t>
            </a:r>
            <a:endParaRPr lang="en-GB" sz="2800" b="1" dirty="0">
              <a:solidFill>
                <a:srgbClr val="A0005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804" y="2067035"/>
            <a:ext cx="3788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hlinkClick r:id="rId6"/>
              </a:rPr>
              <a:t>http://supporthorus.hee.nhs.uk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4" name="Oval Callout 3"/>
          <p:cNvSpPr/>
          <p:nvPr/>
        </p:nvSpPr>
        <p:spPr>
          <a:xfrm>
            <a:off x="294676" y="3340462"/>
            <a:ext cx="4539452" cy="170702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** Please put your microphone on mute! **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 bwMode="auto">
          <a:xfrm>
            <a:off x="7898512" y="1258915"/>
            <a:ext cx="559076" cy="5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7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273132" y="415926"/>
            <a:ext cx="5082639" cy="1163492"/>
          </a:xfrm>
        </p:spPr>
        <p:txBody>
          <a:bodyPr/>
          <a:lstStyle/>
          <a:p>
            <a:r>
              <a:rPr lang="en-GB" dirty="0" smtClean="0"/>
              <a:t>Other </a:t>
            </a:r>
            <a:r>
              <a:rPr lang="en-GB" dirty="0"/>
              <a:t>functionality </a:t>
            </a:r>
            <a:r>
              <a:rPr lang="en-GB" dirty="0" smtClean="0"/>
              <a:t>on its way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 rot="10800000" flipV="1">
            <a:off x="332354" y="1861463"/>
            <a:ext cx="8502019" cy="32117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More portfolio pages</a:t>
            </a:r>
          </a:p>
          <a:p>
            <a:pPr lvl="1"/>
            <a:r>
              <a:rPr lang="en-GB" sz="3600" dirty="0"/>
              <a:t> </a:t>
            </a:r>
            <a:r>
              <a:rPr lang="en-GB" sz="3600" dirty="0" smtClean="0"/>
              <a:t>e.g. updated curriculum view</a:t>
            </a:r>
          </a:p>
          <a:p>
            <a:pPr lvl="1"/>
            <a:r>
              <a:rPr lang="en-GB" sz="3600" dirty="0" smtClean="0"/>
              <a:t> e.g. working certificates section</a:t>
            </a:r>
          </a:p>
          <a:p>
            <a:r>
              <a:rPr lang="en-GB" sz="3600" dirty="0" smtClean="0"/>
              <a:t>ARCP</a:t>
            </a:r>
          </a:p>
          <a:p>
            <a:r>
              <a:rPr lang="en-GB" sz="3600" dirty="0"/>
              <a:t>More overviews</a:t>
            </a:r>
          </a:p>
          <a:p>
            <a:r>
              <a:rPr lang="en-GB" sz="3600" dirty="0" smtClean="0"/>
              <a:t>Portfolio download (coming in 2018)</a:t>
            </a:r>
          </a:p>
          <a:p>
            <a:pPr marL="0" indent="0">
              <a:buNone/>
            </a:pPr>
            <a:endParaRPr lang="en-GB" sz="3600" dirty="0"/>
          </a:p>
          <a:p>
            <a:endParaRPr lang="en-GB" sz="3600" dirty="0" smtClean="0"/>
          </a:p>
          <a:p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hlinkClick r:id="rId3"/>
              </a:rPr>
              <a:t>Enquiries.Horus@hee.nhs.uk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2716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89714" y="415926"/>
            <a:ext cx="8082784" cy="648600"/>
          </a:xfrm>
        </p:spPr>
        <p:txBody>
          <a:bodyPr/>
          <a:lstStyle/>
          <a:p>
            <a:r>
              <a:rPr lang="en-GB" dirty="0" smtClean="0"/>
              <a:t>Accounts and access</a:t>
            </a:r>
            <a:endParaRPr lang="en-GB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 rot="10800000" flipV="1">
            <a:off x="199172" y="1268963"/>
            <a:ext cx="8836181" cy="4851179"/>
          </a:xfrm>
          <a:prstGeom prst="rect">
            <a:avLst/>
          </a:prstGeom>
        </p:spPr>
        <p:txBody>
          <a:bodyPr numCol="1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900" dirty="0" smtClean="0"/>
              <a:t>All 2017-18 F1 and F2 accounts have now been created</a:t>
            </a:r>
          </a:p>
          <a:p>
            <a:pPr>
              <a:spcBef>
                <a:spcPts val="0"/>
              </a:spcBef>
            </a:pPr>
            <a:r>
              <a:rPr lang="en-GB" sz="2900" dirty="0" smtClean="0"/>
              <a:t>A large number of supervisor accounts have been imported from the NES ePortfolio</a:t>
            </a:r>
          </a:p>
          <a:p>
            <a:pPr>
              <a:spcBef>
                <a:spcPts val="0"/>
              </a:spcBef>
            </a:pPr>
            <a:r>
              <a:rPr lang="en-GB" sz="2900" dirty="0" smtClean="0"/>
              <a:t>A number will need to be created manually by local administrators</a:t>
            </a:r>
          </a:p>
          <a:p>
            <a:pPr>
              <a:spcBef>
                <a:spcPts val="0"/>
              </a:spcBef>
            </a:pPr>
            <a:r>
              <a:rPr lang="en-GB" sz="2900" dirty="0" smtClean="0"/>
              <a:t>Local administrators are in the process of linking supervisors with foundation doctor placements</a:t>
            </a:r>
          </a:p>
          <a:p>
            <a:pPr>
              <a:spcBef>
                <a:spcPts val="0"/>
              </a:spcBef>
            </a:pPr>
            <a:r>
              <a:rPr lang="en-GB" sz="2900" dirty="0" smtClean="0"/>
              <a:t>Supervisors will receive their account activation email mid-July 2017</a:t>
            </a:r>
            <a:endParaRPr lang="en-GB" sz="2900" dirty="0"/>
          </a:p>
        </p:txBody>
      </p:sp>
      <p:sp>
        <p:nvSpPr>
          <p:cNvPr id="7" name="TextBox 6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hlinkClick r:id="rId3"/>
              </a:rPr>
              <a:t>Enquiries.Horus@hee.nhs.uk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26834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89714" y="415926"/>
            <a:ext cx="8082784" cy="648600"/>
          </a:xfrm>
        </p:spPr>
        <p:txBody>
          <a:bodyPr/>
          <a:lstStyle/>
          <a:p>
            <a:r>
              <a:rPr lang="en-GB" dirty="0" smtClean="0"/>
              <a:t>Support routes</a:t>
            </a:r>
            <a:endParaRPr lang="en-GB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 rot="10800000" flipV="1">
            <a:off x="457198" y="1400428"/>
            <a:ext cx="8502019" cy="44111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3200" dirty="0" smtClean="0"/>
              <a:t>Support </a:t>
            </a:r>
            <a:r>
              <a:rPr lang="en-GB" sz="3200" dirty="0"/>
              <a:t>site </a:t>
            </a:r>
            <a:r>
              <a:rPr lang="en-GB" sz="3200" dirty="0" smtClean="0">
                <a:hlinkClick r:id="rId3"/>
              </a:rPr>
              <a:t>http://supporthorus.hee.nhs.uk</a:t>
            </a:r>
            <a:r>
              <a:rPr lang="en-GB" sz="3200" dirty="0" smtClean="0"/>
              <a:t> </a:t>
            </a:r>
            <a:endParaRPr lang="en-GB" sz="3200" dirty="0"/>
          </a:p>
          <a:p>
            <a:pPr lvl="1">
              <a:spcAft>
                <a:spcPts val="600"/>
              </a:spcAft>
            </a:pPr>
            <a:r>
              <a:rPr lang="en-GB" sz="3200" dirty="0" smtClean="0"/>
              <a:t> </a:t>
            </a:r>
            <a:r>
              <a:rPr lang="en-GB" sz="3200" dirty="0" smtClean="0"/>
              <a:t>FAQs</a:t>
            </a:r>
          </a:p>
          <a:p>
            <a:pPr lvl="1">
              <a:spcAft>
                <a:spcPts val="600"/>
              </a:spcAft>
            </a:pPr>
            <a:r>
              <a:rPr lang="en-GB" sz="3200" dirty="0"/>
              <a:t> </a:t>
            </a:r>
            <a:r>
              <a:rPr lang="en-GB" sz="3200" dirty="0" smtClean="0"/>
              <a:t>User </a:t>
            </a:r>
            <a:r>
              <a:rPr lang="en-GB" sz="3200" dirty="0"/>
              <a:t>guides</a:t>
            </a:r>
          </a:p>
          <a:p>
            <a:pPr lvl="1">
              <a:spcAft>
                <a:spcPts val="600"/>
              </a:spcAft>
            </a:pPr>
            <a:r>
              <a:rPr lang="en-GB" sz="3200" dirty="0" smtClean="0"/>
              <a:t> Video tutorials</a:t>
            </a:r>
          </a:p>
          <a:p>
            <a:pPr lvl="1">
              <a:spcAft>
                <a:spcPts val="600"/>
              </a:spcAft>
            </a:pPr>
            <a:r>
              <a:rPr lang="en-GB" sz="3200" dirty="0"/>
              <a:t> </a:t>
            </a:r>
            <a:r>
              <a:rPr lang="en-GB" sz="3200" dirty="0" smtClean="0"/>
              <a:t>Webinar recordings </a:t>
            </a:r>
          </a:p>
          <a:p>
            <a:pPr>
              <a:spcAft>
                <a:spcPts val="600"/>
              </a:spcAft>
            </a:pPr>
            <a:r>
              <a:rPr lang="en-GB" sz="3200" dirty="0" smtClean="0"/>
              <a:t>Local postgraduate centre admin team</a:t>
            </a:r>
          </a:p>
          <a:p>
            <a:pPr>
              <a:spcAft>
                <a:spcPts val="600"/>
              </a:spcAft>
            </a:pPr>
            <a:r>
              <a:rPr lang="en-GB" sz="3200" dirty="0" smtClean="0"/>
              <a:t>Helpdesk</a:t>
            </a:r>
            <a:endParaRPr lang="en-GB" sz="3200" dirty="0"/>
          </a:p>
          <a:p>
            <a:endParaRPr lang="en-GB" sz="3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hlinkClick r:id="rId4"/>
              </a:rPr>
              <a:t>Enquiries.Horus@hee.nhs.uk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40187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273132" y="415926"/>
            <a:ext cx="5082639" cy="1163492"/>
          </a:xfrm>
        </p:spPr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 rot="10800000" flipV="1">
            <a:off x="273131" y="1254249"/>
            <a:ext cx="8502019" cy="32117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When I finish this webinar you will all be presented with a short feedback survey.</a:t>
            </a:r>
          </a:p>
          <a:p>
            <a:r>
              <a:rPr lang="en-GB" sz="3600" dirty="0" smtClean="0"/>
              <a:t>A link will also be in the follow up email (which will be sent 1 hour after the webinar)</a:t>
            </a:r>
          </a:p>
          <a:p>
            <a:r>
              <a:rPr lang="en-GB" sz="3600" dirty="0" smtClean="0"/>
              <a:t>We would appreciate your honest and constructive feedback.</a:t>
            </a:r>
          </a:p>
          <a:p>
            <a:pPr marL="0" indent="0">
              <a:buNone/>
            </a:pPr>
            <a:endParaRPr lang="en-GB" sz="3600" dirty="0" smtClean="0"/>
          </a:p>
          <a:p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hlinkClick r:id="rId3"/>
              </a:rPr>
              <a:t>Enquiries.Horus@hee.nhs.uk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2206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199" y="415926"/>
            <a:ext cx="7772400" cy="679449"/>
          </a:xfrm>
        </p:spPr>
        <p:txBody>
          <a:bodyPr/>
          <a:lstStyle/>
          <a:p>
            <a:r>
              <a:rPr lang="en-GB" dirty="0" smtClean="0"/>
              <a:t>Important links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199" y="4711743"/>
            <a:ext cx="8382000" cy="111585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3200" dirty="0" smtClean="0"/>
              <a:t>Any suggestions or other feedback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200" dirty="0" smtClean="0">
                <a:hlinkClick r:id="rId3"/>
              </a:rPr>
              <a:t>Enquiries.Horus@hee.nhs.uk</a:t>
            </a:r>
            <a:r>
              <a:rPr lang="en-GB" sz="32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990" y="2213145"/>
            <a:ext cx="838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Horus ePortfolio support site </a:t>
            </a:r>
          </a:p>
          <a:p>
            <a:r>
              <a:rPr lang="en-GB" sz="2400" dirty="0" smtClean="0">
                <a:hlinkClick r:id="rId4"/>
              </a:rPr>
              <a:t>http://supporthorus.hee.nhs.uk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198" y="1095375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Horus ePortfolio </a:t>
            </a:r>
            <a:r>
              <a:rPr lang="en-GB" sz="3200" dirty="0"/>
              <a:t>– </a:t>
            </a:r>
            <a:r>
              <a:rPr lang="en-GB" sz="3200" dirty="0" smtClean="0"/>
              <a:t>training site</a:t>
            </a:r>
          </a:p>
          <a:p>
            <a:r>
              <a:rPr lang="en-GB" sz="2400" dirty="0">
                <a:hlinkClick r:id=""/>
              </a:rPr>
              <a:t>https://hee-horus-test-web.azurewebsites.net/login</a:t>
            </a:r>
            <a:endParaRPr lang="en-GB" sz="2400" dirty="0" smtClean="0">
              <a:hlinkClick r:id="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7" y="3273849"/>
            <a:ext cx="838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Horus ePortfolio information web page </a:t>
            </a:r>
            <a:r>
              <a:rPr lang="en-GB" sz="2400" dirty="0" smtClean="0">
                <a:hlinkClick r:id="rId5"/>
              </a:rPr>
              <a:t>https</a:t>
            </a:r>
            <a:r>
              <a:rPr lang="en-GB" sz="2400" dirty="0">
                <a:hlinkClick r:id="rId5"/>
              </a:rPr>
              <a:t>://</a:t>
            </a:r>
            <a:r>
              <a:rPr lang="en-GB" sz="2400" dirty="0" smtClean="0">
                <a:hlinkClick r:id="rId5"/>
              </a:rPr>
              <a:t>www.nwpgmd.nhs.uk/horus-eportfolio-foundation-training-england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hlinkClick r:id="rId3"/>
              </a:rPr>
              <a:t>Enquiries.Horus@hee.nhs.uk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2034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7833" y="407951"/>
            <a:ext cx="8082784" cy="648600"/>
          </a:xfrm>
        </p:spPr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406" y="1438123"/>
            <a:ext cx="8181762" cy="3783415"/>
          </a:xfrm>
        </p:spPr>
        <p:txBody>
          <a:bodyPr/>
          <a:lstStyle/>
          <a:p>
            <a:r>
              <a:rPr lang="en-GB" sz="3600" dirty="0" smtClean="0"/>
              <a:t>Webinar lead 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E28C05"/>
                </a:solidFill>
              </a:rPr>
              <a:t>Kata Várnai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E28C05"/>
                </a:solidFill>
              </a:rPr>
              <a:t>Project Manager (HEE e-portfolios)</a:t>
            </a:r>
          </a:p>
          <a:p>
            <a:endParaRPr lang="en-GB" sz="1600" dirty="0" smtClean="0"/>
          </a:p>
          <a:p>
            <a:r>
              <a:rPr lang="en-GB" sz="3600" dirty="0" smtClean="0"/>
              <a:t>Webinar support 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E28C05"/>
                </a:solidFill>
              </a:rPr>
              <a:t>Ben Aspinall and Jack Grice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E28C05"/>
                </a:solidFill>
              </a:rPr>
              <a:t>Horus ePortfolio Administrators</a:t>
            </a:r>
            <a:endParaRPr lang="en-GB" sz="3600" b="1" dirty="0">
              <a:solidFill>
                <a:srgbClr val="E28C05"/>
              </a:solidFill>
            </a:endParaRPr>
          </a:p>
        </p:txBody>
      </p:sp>
      <p:sp>
        <p:nvSpPr>
          <p:cNvPr id="2" name="AutoShape 2" descr="England, Scotland and Wales Out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04" y="3712783"/>
            <a:ext cx="1298448" cy="2248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hlinkClick r:id="rId3"/>
              </a:rPr>
              <a:t>Enquiries.Horus@hee.nhs.uk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0664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7833" y="407951"/>
            <a:ext cx="8082784" cy="648600"/>
          </a:xfrm>
        </p:spPr>
        <p:txBody>
          <a:bodyPr/>
          <a:lstStyle/>
          <a:p>
            <a:r>
              <a:rPr lang="en-GB" dirty="0" smtClean="0"/>
              <a:t>Intended Audience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406" y="1145515"/>
            <a:ext cx="8372104" cy="3783415"/>
          </a:xfrm>
        </p:spPr>
        <p:txBody>
          <a:bodyPr/>
          <a:lstStyle/>
          <a:p>
            <a:r>
              <a:rPr lang="en-GB" sz="2800" dirty="0" smtClean="0"/>
              <a:t>Clinical supervisors</a:t>
            </a:r>
          </a:p>
          <a:p>
            <a:r>
              <a:rPr lang="en-GB" sz="2800" dirty="0" smtClean="0"/>
              <a:t>Educational supervisors</a:t>
            </a:r>
          </a:p>
          <a:p>
            <a:r>
              <a:rPr lang="en-GB" sz="2800" dirty="0" smtClean="0"/>
              <a:t>Academic supervisors</a:t>
            </a:r>
          </a:p>
          <a:p>
            <a:r>
              <a:rPr lang="en-GB" sz="2800" dirty="0" smtClean="0"/>
              <a:t>Trainers completing Supervised Learning Events/Core Procedures with foundation doctors</a:t>
            </a:r>
          </a:p>
          <a:p>
            <a:r>
              <a:rPr lang="en-GB" dirty="0" smtClean="0"/>
              <a:t>Postgraduate </a:t>
            </a:r>
            <a:r>
              <a:rPr lang="en-GB" dirty="0"/>
              <a:t>centre </a:t>
            </a:r>
            <a:r>
              <a:rPr lang="en-GB" dirty="0" smtClean="0"/>
              <a:t>administrators</a:t>
            </a:r>
          </a:p>
          <a:p>
            <a:r>
              <a:rPr lang="en-GB" dirty="0"/>
              <a:t>F</a:t>
            </a:r>
            <a:r>
              <a:rPr lang="en-GB" dirty="0" smtClean="0"/>
              <a:t>oundation </a:t>
            </a:r>
            <a:r>
              <a:rPr lang="en-GB" dirty="0"/>
              <a:t>programme </a:t>
            </a:r>
            <a:r>
              <a:rPr lang="en-GB" dirty="0" smtClean="0"/>
              <a:t>directors</a:t>
            </a:r>
          </a:p>
          <a:p>
            <a:endParaRPr lang="en-GB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Anyone </a:t>
            </a:r>
            <a:r>
              <a:rPr lang="en-GB" sz="2000" dirty="0"/>
              <a:t>can attend, although it will be most useful for those who have </a:t>
            </a:r>
            <a:r>
              <a:rPr lang="en-GB" sz="2000" dirty="0" smtClean="0"/>
              <a:t>direct </a:t>
            </a:r>
            <a:r>
              <a:rPr lang="en-GB" sz="2000" dirty="0"/>
              <a:t>responsibility for </a:t>
            </a:r>
            <a:r>
              <a:rPr lang="en-GB" sz="2000" dirty="0" smtClean="0"/>
              <a:t>supervising foundation doctors and administrators providing support for supervisors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hlinkClick r:id="rId2"/>
              </a:rPr>
              <a:t>Enquiries.Horus@hee.nhs.uk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6198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7833" y="407951"/>
            <a:ext cx="8082784" cy="648600"/>
          </a:xfrm>
        </p:spPr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1406" y="963257"/>
            <a:ext cx="8372104" cy="3783415"/>
          </a:xfrm>
        </p:spPr>
        <p:txBody>
          <a:bodyPr/>
          <a:lstStyle/>
          <a:p>
            <a:r>
              <a:rPr lang="en-GB" sz="3200" dirty="0" smtClean="0"/>
              <a:t>Familiarise supervisors </a:t>
            </a:r>
            <a:r>
              <a:rPr lang="en-GB" sz="3200" dirty="0" smtClean="0"/>
              <a:t>and trainers with </a:t>
            </a:r>
            <a:r>
              <a:rPr lang="en-GB" sz="3200" dirty="0" smtClean="0"/>
              <a:t>the main areas of Horus</a:t>
            </a:r>
          </a:p>
          <a:p>
            <a:r>
              <a:rPr lang="en-GB" sz="3200" dirty="0" smtClean="0"/>
              <a:t>Show supervisors how to create content and check foundation doctor e-portfolios </a:t>
            </a:r>
          </a:p>
          <a:p>
            <a:r>
              <a:rPr lang="en-GB" sz="3200" dirty="0" smtClean="0"/>
              <a:t>Show trainers how to validate </a:t>
            </a:r>
            <a:r>
              <a:rPr lang="en-GB" sz="3200" dirty="0" smtClean="0"/>
              <a:t>forms by email</a:t>
            </a:r>
          </a:p>
          <a:p>
            <a:r>
              <a:rPr lang="en-GB" sz="3200" dirty="0" smtClean="0"/>
              <a:t>Create </a:t>
            </a:r>
            <a:r>
              <a:rPr lang="en-GB" sz="3200" dirty="0"/>
              <a:t>a training resource for </a:t>
            </a:r>
            <a:r>
              <a:rPr lang="en-GB" sz="3200" dirty="0" smtClean="0"/>
              <a:t>cascaded training </a:t>
            </a:r>
          </a:p>
          <a:p>
            <a:pPr>
              <a:buFont typeface="Wingdings"/>
              <a:buChar char="à"/>
            </a:pPr>
            <a:r>
              <a:rPr lang="en-GB" dirty="0" smtClean="0"/>
              <a:t> Webinar </a:t>
            </a:r>
            <a:r>
              <a:rPr lang="en-GB" dirty="0"/>
              <a:t>will be recorded </a:t>
            </a:r>
            <a:endParaRPr lang="en-GB" dirty="0" smtClean="0"/>
          </a:p>
          <a:p>
            <a:pPr>
              <a:buFont typeface="Wingdings"/>
              <a:buChar char="à"/>
            </a:pPr>
            <a:r>
              <a:rPr lang="en-GB" dirty="0"/>
              <a:t> </a:t>
            </a:r>
            <a:r>
              <a:rPr lang="en-GB" dirty="0" smtClean="0"/>
              <a:t>Link will be circulated</a:t>
            </a:r>
            <a:endParaRPr lang="en-GB" dirty="0"/>
          </a:p>
        </p:txBody>
      </p:sp>
      <p:pic>
        <p:nvPicPr>
          <p:cNvPr id="2050" name="Picture 2" descr="C:\Users\user\AppData\Local\Microsoft\Windows\INetCache\IE\7ANSWHPH\350575130_6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98" y="4746673"/>
            <a:ext cx="2438890" cy="13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hlinkClick r:id="rId3"/>
              </a:rPr>
              <a:t>Enquiries.Horus@hee.nhs.uk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5254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4717" y="1184641"/>
            <a:ext cx="8609680" cy="4919275"/>
          </a:xfrm>
        </p:spPr>
        <p:txBody>
          <a:bodyPr/>
          <a:lstStyle/>
          <a:p>
            <a:r>
              <a:rPr lang="en-GB" sz="4000" dirty="0" smtClean="0"/>
              <a:t>Horus is still under construction</a:t>
            </a:r>
          </a:p>
          <a:p>
            <a:r>
              <a:rPr lang="en-GB" sz="4000" dirty="0" smtClean="0"/>
              <a:t>What you see now is only part of all the features that will be available when it goes live</a:t>
            </a:r>
          </a:p>
          <a:p>
            <a:r>
              <a:rPr lang="en-GB" sz="4000" dirty="0" smtClean="0"/>
              <a:t>Horus will remain a living </a:t>
            </a:r>
          </a:p>
          <a:p>
            <a:pPr marL="0" indent="0">
              <a:buNone/>
            </a:pPr>
            <a:r>
              <a:rPr lang="en-GB" sz="4000" dirty="0" smtClean="0"/>
              <a:t>product – we will continue</a:t>
            </a:r>
          </a:p>
          <a:p>
            <a:pPr marL="0" indent="0">
              <a:buNone/>
            </a:pPr>
            <a:r>
              <a:rPr lang="en-GB" sz="4000" dirty="0" smtClean="0"/>
              <a:t>to develop and improve it </a:t>
            </a:r>
          </a:p>
          <a:p>
            <a:endParaRPr lang="en-GB" sz="4000" dirty="0"/>
          </a:p>
        </p:txBody>
      </p:sp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89714" y="415926"/>
            <a:ext cx="8082784" cy="648600"/>
          </a:xfrm>
        </p:spPr>
        <p:txBody>
          <a:bodyPr/>
          <a:lstStyle/>
          <a:p>
            <a:r>
              <a:rPr lang="en-GB" dirty="0" smtClean="0"/>
              <a:t>Disclaimer</a:t>
            </a:r>
            <a:endParaRPr lang="en-GB" dirty="0"/>
          </a:p>
        </p:txBody>
      </p:sp>
      <p:pic>
        <p:nvPicPr>
          <p:cNvPr id="2" name="Picture 2" descr="C:\Users\Kata\AppData\Local\Microsoft\Windows\Temporary Internet Files\Content.IE5\E7FCY9GR\under-construction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43" y="2834308"/>
            <a:ext cx="3580410" cy="35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hlinkClick r:id="rId4"/>
              </a:rPr>
              <a:t>Enquiries.Horus@hee.nhs.uk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9787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79918" y="1735494"/>
            <a:ext cx="8780105" cy="4255874"/>
          </a:xfrm>
        </p:spPr>
        <p:txBody>
          <a:bodyPr/>
          <a:lstStyle/>
          <a:p>
            <a:r>
              <a:rPr lang="en-GB" sz="2300" dirty="0" smtClean="0"/>
              <a:t>“The </a:t>
            </a:r>
            <a:r>
              <a:rPr lang="en-GB" sz="2300" dirty="0"/>
              <a:t>e-portfolio is a record of a trainee doctor’s progress and development through the </a:t>
            </a:r>
            <a:r>
              <a:rPr lang="en-GB" sz="2300" dirty="0" smtClean="0"/>
              <a:t>foundation years</a:t>
            </a:r>
            <a:r>
              <a:rPr lang="en-GB" sz="2300" dirty="0"/>
              <a:t>. Successful completion of the curriculum requires doctors in training to record evidence </a:t>
            </a:r>
            <a:r>
              <a:rPr lang="en-GB" sz="2300" dirty="0" smtClean="0"/>
              <a:t>of progressive </a:t>
            </a:r>
            <a:r>
              <a:rPr lang="en-GB" sz="2300" dirty="0"/>
              <a:t>attainment across all 20 ‘foundation professional capabilities’ (foundation </a:t>
            </a:r>
            <a:r>
              <a:rPr lang="en-GB" sz="2300" dirty="0" smtClean="0"/>
              <a:t>programme training </a:t>
            </a:r>
            <a:r>
              <a:rPr lang="en-GB" sz="2300" dirty="0"/>
              <a:t>outcomes) in their e-portfolio. The e-portfolio is also the means by which trainers </a:t>
            </a:r>
            <a:r>
              <a:rPr lang="en-GB" sz="2300" dirty="0" smtClean="0"/>
              <a:t>and supervisors </a:t>
            </a:r>
            <a:r>
              <a:rPr lang="en-GB" sz="2300" dirty="0"/>
              <a:t>record feedback and assessments on their trainees</a:t>
            </a:r>
            <a:r>
              <a:rPr lang="en-GB" sz="2300" dirty="0" smtClean="0"/>
              <a:t>.” </a:t>
            </a:r>
            <a:r>
              <a:rPr lang="en-GB" sz="2300" i="1" dirty="0" smtClean="0"/>
              <a:t>FPC 2016 p.5</a:t>
            </a:r>
            <a:endParaRPr lang="en-GB" sz="2300" dirty="0" smtClean="0"/>
          </a:p>
          <a:p>
            <a:pPr marL="0" indent="0">
              <a:buNone/>
            </a:pPr>
            <a:endParaRPr lang="en-GB" sz="2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4000" dirty="0" smtClean="0"/>
              <a:t> </a:t>
            </a:r>
            <a:r>
              <a:rPr lang="en-GB" sz="3900" dirty="0" smtClean="0"/>
              <a:t>The requirements have </a:t>
            </a:r>
            <a:r>
              <a:rPr lang="en-GB" sz="3900" u="sng" dirty="0" smtClean="0"/>
              <a:t>not</a:t>
            </a:r>
            <a:r>
              <a:rPr lang="en-GB" sz="3900" dirty="0" smtClean="0"/>
              <a:t> changed</a:t>
            </a:r>
          </a:p>
          <a:p>
            <a:pPr marL="0" indent="0">
              <a:buNone/>
            </a:pPr>
            <a:endParaRPr lang="en-GB" sz="3600" dirty="0" smtClean="0"/>
          </a:p>
        </p:txBody>
      </p:sp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89715" y="415926"/>
            <a:ext cx="4054294" cy="1254254"/>
          </a:xfrm>
        </p:spPr>
        <p:txBody>
          <a:bodyPr/>
          <a:lstStyle/>
          <a:p>
            <a:r>
              <a:rPr lang="en-GB" dirty="0" smtClean="0"/>
              <a:t>The Foundation e-portfolio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hlinkClick r:id="rId3"/>
              </a:rPr>
              <a:t>Enquiries.Horus@hee.nhs.uk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5771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1" y="1064526"/>
            <a:ext cx="8502019" cy="4926842"/>
          </a:xfrm>
        </p:spPr>
        <p:txBody>
          <a:bodyPr/>
          <a:lstStyle/>
          <a:p>
            <a:r>
              <a:rPr lang="en-GB" sz="3600" dirty="0" smtClean="0"/>
              <a:t>Demonstration</a:t>
            </a:r>
          </a:p>
          <a:p>
            <a:r>
              <a:rPr lang="en-GB" sz="3600" dirty="0" smtClean="0"/>
              <a:t>Ask questions by typing in the chat box</a:t>
            </a:r>
          </a:p>
          <a:p>
            <a:pPr lvl="1"/>
            <a:r>
              <a:rPr lang="en-GB" sz="3600" dirty="0"/>
              <a:t> </a:t>
            </a:r>
            <a:r>
              <a:rPr lang="en-GB" sz="3600" dirty="0" smtClean="0"/>
              <a:t>Please do not speak into your microphone during the webinar</a:t>
            </a:r>
          </a:p>
          <a:p>
            <a:r>
              <a:rPr lang="en-GB" sz="3600" dirty="0" smtClean="0"/>
              <a:t>Jack and Ben will answer questions in the chat box</a:t>
            </a:r>
          </a:p>
          <a:p>
            <a:r>
              <a:rPr lang="en-GB" sz="3600" dirty="0" smtClean="0"/>
              <a:t>I will stop periodically to answer your questions out loud</a:t>
            </a:r>
          </a:p>
          <a:p>
            <a:pPr marL="0" indent="0">
              <a:buNone/>
            </a:pPr>
            <a:endParaRPr lang="en-GB" sz="3600" dirty="0" smtClean="0"/>
          </a:p>
        </p:txBody>
      </p:sp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89714" y="415926"/>
            <a:ext cx="8082784" cy="648600"/>
          </a:xfrm>
        </p:spPr>
        <p:txBody>
          <a:bodyPr/>
          <a:lstStyle/>
          <a:p>
            <a:r>
              <a:rPr lang="en-GB" dirty="0" smtClean="0"/>
              <a:t>Webinar Style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hlinkClick r:id="rId3"/>
              </a:rPr>
              <a:t>Enquiries.Horus@hee.nhs.uk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6255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89714" y="415926"/>
            <a:ext cx="8082784" cy="648600"/>
          </a:xfrm>
        </p:spPr>
        <p:txBody>
          <a:bodyPr/>
          <a:lstStyle/>
          <a:p>
            <a:r>
              <a:rPr lang="en-GB" dirty="0" smtClean="0"/>
              <a:t>The Demonstration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485210"/>
            <a:ext cx="8810120" cy="356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hlinkClick r:id="rId4"/>
              </a:rPr>
              <a:t>Enquiries.Horus@hee.nhs.uk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6863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89714" y="415925"/>
            <a:ext cx="5165362" cy="1377363"/>
          </a:xfrm>
        </p:spPr>
        <p:txBody>
          <a:bodyPr/>
          <a:lstStyle/>
          <a:p>
            <a:r>
              <a:rPr lang="en-GB" dirty="0" smtClean="0"/>
              <a:t>Additional evidence of achievement forms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9714" y="1614195"/>
            <a:ext cx="7213834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Course </a:t>
            </a:r>
            <a:r>
              <a:rPr lang="en-GB" sz="2800" dirty="0"/>
              <a:t>/ </a:t>
            </a:r>
            <a:r>
              <a:rPr lang="en-GB" sz="2800" dirty="0" smtClean="0"/>
              <a:t>seminar </a:t>
            </a:r>
            <a:r>
              <a:rPr lang="en-GB" sz="2800" dirty="0"/>
              <a:t>/ other learning attended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Exam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Extra-curricular </a:t>
            </a:r>
            <a:r>
              <a:rPr lang="en-GB" sz="2800" dirty="0" smtClean="0"/>
              <a:t>achievement</a:t>
            </a:r>
            <a:endParaRPr lang="en-GB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Interesting Case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Procedure </a:t>
            </a:r>
            <a:r>
              <a:rPr lang="en-GB" sz="2800" dirty="0"/>
              <a:t>(non-core)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Quality Improvement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Research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Taster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Teaching others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8881" y="6414717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hlinkClick r:id="rId3"/>
              </a:rPr>
              <a:t>Enquiries.Horus@hee.nhs.uk</a:t>
            </a:r>
            <a:r>
              <a:rPr lang="en-GB" sz="1400" b="1" dirty="0" smtClean="0"/>
              <a:t> 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6049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E PPT - Master slide d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17E460859D54EA28D92363DE7EA01" ma:contentTypeVersion="2" ma:contentTypeDescription="Create a new document." ma:contentTypeScope="" ma:versionID="da1e78035beadddb1b81087e3c9ed2d5">
  <xsd:schema xmlns:xsd="http://www.w3.org/2001/XMLSchema" xmlns:xs="http://www.w3.org/2001/XMLSchema" xmlns:p="http://schemas.microsoft.com/office/2006/metadata/properties" xmlns:ns2="6bd376b4-27f1-4b55-b77e-1afec871a219" targetNamespace="http://schemas.microsoft.com/office/2006/metadata/properties" ma:root="true" ma:fieldsID="7a6ba128150d92e3baf4f421f7d15941" ns2:_="">
    <xsd:import namespace="6bd376b4-27f1-4b55-b77e-1afec871a21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376b4-27f1-4b55-b77e-1afec871a2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12F47F-486C-4DDD-BFC6-9BEAACB203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0ED830-1086-4437-8D58-D7A472BE57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d376b4-27f1-4b55-b77e-1afec871a2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9D35CD-7E7E-434D-8402-A45BCD80C91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bd376b4-27f1-4b55-b77e-1afec871a21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HEE PPT - Master slide deck</Template>
  <TotalTime>3267</TotalTime>
  <Words>546</Words>
  <Application>Microsoft Office PowerPoint</Application>
  <PresentationFormat>On-screen Show (4:3)</PresentationFormat>
  <Paragraphs>114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HEE PPT - Master slide deck</vt:lpstr>
      <vt:lpstr>PowerPoint Presentation</vt:lpstr>
      <vt:lpstr>Introductions</vt:lpstr>
      <vt:lpstr>Intended Audience</vt:lpstr>
      <vt:lpstr>Aims</vt:lpstr>
      <vt:lpstr>Disclaimer</vt:lpstr>
      <vt:lpstr>The Foundation e-portfolio</vt:lpstr>
      <vt:lpstr>Webinar Style</vt:lpstr>
      <vt:lpstr>The Demonstration</vt:lpstr>
      <vt:lpstr>Additional evidence of achievement forms</vt:lpstr>
      <vt:lpstr>Other functionality on its way </vt:lpstr>
      <vt:lpstr>Accounts and access</vt:lpstr>
      <vt:lpstr>Support routes</vt:lpstr>
      <vt:lpstr>Feedback</vt:lpstr>
      <vt:lpstr>Important links</vt:lpstr>
    </vt:vector>
  </TitlesOfParts>
  <Company>KSS Deanery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Orloff,Nicholas</dc:creator>
  <cp:lastModifiedBy>Kata Várnai</cp:lastModifiedBy>
  <cp:revision>184</cp:revision>
  <dcterms:created xsi:type="dcterms:W3CDTF">2015-12-10T10:27:43Z</dcterms:created>
  <dcterms:modified xsi:type="dcterms:W3CDTF">2017-06-29T11:08:53Z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0x0101008E917E460859D54EA28D92363DE7EA01</vt:lpwstr>
  </property>
  <property fmtid="{D5CDD505-2E9C-101B-9397-08002B2CF9AE}" pid="3" name="Order">
    <vt:r8>12100</vt:r8>
  </property>
  <property fmtid="{D5CDD505-2E9C-101B-9397-08002B2CF9AE}" pid="4" name="_CopySource">
    <vt:lpwstr>https://healtheducationengland.sharepoint.com/sites/horushelpdesk/Shared Documents/Training - Face to face - 2016/Horus Administrator Training_Introduction_May 2016.pptx</vt:lpwstr>
  </property>
  <property fmtid="{D5CDD505-2E9C-101B-9397-08002B2CF9AE}" pid="5" name="xd_ProgID">
    <vt:lpwstr/>
  </property>
  <property fmtid="{D5CDD505-2E9C-101B-9397-08002B2CF9AE}" pid="6" name="TemplateUrl">
    <vt:lpwstr/>
  </property>
</Properties>
</file>