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0" r:id="rId6"/>
    <p:sldId id="304" r:id="rId7"/>
    <p:sldId id="303" r:id="rId8"/>
    <p:sldId id="305" r:id="rId9"/>
    <p:sldId id="275" r:id="rId10"/>
    <p:sldId id="274" r:id="rId11"/>
    <p:sldId id="306" r:id="rId12"/>
    <p:sldId id="290" r:id="rId13"/>
    <p:sldId id="298" r:id="rId14"/>
    <p:sldId id="281" r:id="rId15"/>
    <p:sldId id="287" r:id="rId16"/>
    <p:sldId id="286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70"/>
            <p14:sldId id="304"/>
            <p14:sldId id="303"/>
            <p14:sldId id="305"/>
            <p14:sldId id="275"/>
            <p14:sldId id="274"/>
            <p14:sldId id="306"/>
            <p14:sldId id="290"/>
            <p14:sldId id="298"/>
            <p14:sldId id="281"/>
            <p14:sldId id="287"/>
            <p14:sldId id="286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C05"/>
    <a:srgbClr val="003893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0586" autoAdjust="0"/>
  </p:normalViewPr>
  <p:slideViewPr>
    <p:cSldViewPr snapToGrid="0" snapToObjects="1">
      <p:cViewPr varScale="1">
        <p:scale>
          <a:sx n="104" d="100"/>
          <a:sy n="104" d="100"/>
        </p:scale>
        <p:origin x="-118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wpgmd.nhs.uk/horus-eportfolio-foundation-training-englan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,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,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upport.horus.hee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nquiries.Horus@hee.nhs,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nw.onlinesurveys.ac.uk/horus-webinar-admin-may-2017-feedback-fo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nquiries.Horus@hee.nhs,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wpgmd.nhs.uk/horus-eportfolio-foundation-training-england" TargetMode="External"/><Relationship Id="rId5" Type="http://schemas.openxmlformats.org/officeDocument/2006/relationships/hyperlink" Target="mailto:Enquiries.Horus@hee.nhs,uk" TargetMode="External"/><Relationship Id="rId4" Type="http://schemas.openxmlformats.org/officeDocument/2006/relationships/hyperlink" Target="support.horus.hee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nquiries.Horus@hee.nhs,u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nquiries.Horus@hee.nhs,u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Enquiries.Horus@hee.nhs,uk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,u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nquiries.Horus@hee.nhs,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,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,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,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14943"/>
            <a:ext cx="9144000" cy="3960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6" y="2331748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7451" y="435819"/>
            <a:ext cx="8232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A00054"/>
                </a:solidFill>
              </a:rPr>
              <a:t>Horus ePortfolio for </a:t>
            </a:r>
          </a:p>
          <a:p>
            <a:r>
              <a:rPr lang="en-GB" sz="3600" b="1" dirty="0" smtClean="0">
                <a:solidFill>
                  <a:srgbClr val="A00054"/>
                </a:solidFill>
              </a:rPr>
              <a:t>Foundation </a:t>
            </a:r>
          </a:p>
          <a:p>
            <a:r>
              <a:rPr lang="en-GB" sz="2800" b="1" dirty="0" smtClean="0">
                <a:solidFill>
                  <a:srgbClr val="A00054"/>
                </a:solidFill>
              </a:rPr>
              <a:t>Training for </a:t>
            </a:r>
            <a:r>
              <a:rPr lang="en-GB" sz="2800" b="1" dirty="0" smtClean="0">
                <a:solidFill>
                  <a:srgbClr val="A00054"/>
                </a:solidFill>
              </a:rPr>
              <a:t>administrators - webinar</a:t>
            </a:r>
            <a:endParaRPr lang="en-GB" sz="2800" b="1" dirty="0">
              <a:solidFill>
                <a:srgbClr val="A0005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77" y="2067035"/>
            <a:ext cx="844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www.nwpgmd.nhs.uk/horus-eportfolio-foundation-training-england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Oval Callout 3"/>
          <p:cNvSpPr/>
          <p:nvPr/>
        </p:nvSpPr>
        <p:spPr>
          <a:xfrm>
            <a:off x="294676" y="3340462"/>
            <a:ext cx="4539452" cy="170702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** Please put your microphone on mute! **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 bwMode="auto">
          <a:xfrm>
            <a:off x="7898512" y="1258915"/>
            <a:ext cx="559076" cy="5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5"/>
            <a:ext cx="5165362" cy="1377363"/>
          </a:xfrm>
        </p:spPr>
        <p:txBody>
          <a:bodyPr/>
          <a:lstStyle/>
          <a:p>
            <a:r>
              <a:rPr lang="en-GB" dirty="0" smtClean="0"/>
              <a:t>Additional evidence of achievement forms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9714" y="1828799"/>
            <a:ext cx="7213834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Course </a:t>
            </a:r>
            <a:r>
              <a:rPr lang="en-GB" sz="2800" dirty="0"/>
              <a:t>/ </a:t>
            </a:r>
            <a:r>
              <a:rPr lang="en-GB" sz="2800" dirty="0" smtClean="0"/>
              <a:t>seminar </a:t>
            </a:r>
            <a:r>
              <a:rPr lang="en-GB" sz="2800" dirty="0"/>
              <a:t>/ other learning attended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Extra-curricular </a:t>
            </a:r>
            <a:r>
              <a:rPr lang="en-GB" sz="2800" dirty="0" smtClean="0"/>
              <a:t>achievement</a:t>
            </a:r>
            <a:endParaRPr lang="en-GB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Procedure (non-core)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Quality Improvement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Research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Taster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Teaching others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3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6049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273132" y="415926"/>
            <a:ext cx="5082639" cy="1163492"/>
          </a:xfrm>
        </p:spPr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functionality </a:t>
            </a:r>
            <a:r>
              <a:rPr lang="en-GB" dirty="0" smtClean="0"/>
              <a:t>on its </a:t>
            </a:r>
            <a:r>
              <a:rPr lang="en-GB" dirty="0" smtClean="0"/>
              <a:t>way – by July 2017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 rot="10800000" flipV="1">
            <a:off x="332354" y="1861463"/>
            <a:ext cx="8502019" cy="3211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More portfolio pages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e.g. updated curriculum view</a:t>
            </a:r>
          </a:p>
          <a:p>
            <a:pPr lvl="1"/>
            <a:r>
              <a:rPr lang="en-GB" sz="3600" dirty="0" smtClean="0"/>
              <a:t> e.g. working certificates section</a:t>
            </a:r>
          </a:p>
          <a:p>
            <a:r>
              <a:rPr lang="en-GB" sz="3600" dirty="0" smtClean="0"/>
              <a:t>ARCP</a:t>
            </a:r>
          </a:p>
          <a:p>
            <a:r>
              <a:rPr lang="en-GB" sz="3600" dirty="0"/>
              <a:t>More overviews</a:t>
            </a:r>
          </a:p>
          <a:p>
            <a:r>
              <a:rPr lang="en-GB" sz="3600" dirty="0" smtClean="0"/>
              <a:t>Portfolio </a:t>
            </a:r>
            <a:r>
              <a:rPr lang="en-GB" sz="3600" dirty="0" smtClean="0"/>
              <a:t>download (coming in 2018)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3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716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Support routes</a:t>
            </a:r>
            <a:endParaRPr lang="en-GB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 rot="10800000" flipV="1">
            <a:off x="457200" y="1265276"/>
            <a:ext cx="8502019" cy="44111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Helpdesk</a:t>
            </a:r>
          </a:p>
          <a:p>
            <a:r>
              <a:rPr lang="en-GB" sz="3600" dirty="0"/>
              <a:t>Support site </a:t>
            </a:r>
            <a:r>
              <a:rPr lang="en-GB" sz="3600" dirty="0" smtClean="0">
                <a:hlinkClick r:id="rId3" action="ppaction://hlinkfile"/>
              </a:rPr>
              <a:t>support.horus.hee.uk</a:t>
            </a:r>
            <a:r>
              <a:rPr lang="en-GB" sz="3600" dirty="0" smtClean="0"/>
              <a:t> </a:t>
            </a:r>
            <a:endParaRPr lang="en-GB" sz="3600" dirty="0"/>
          </a:p>
          <a:p>
            <a:pPr lvl="1"/>
            <a:r>
              <a:rPr lang="en-GB" sz="3600" dirty="0" smtClean="0"/>
              <a:t> User </a:t>
            </a:r>
            <a:r>
              <a:rPr lang="en-GB" sz="3600" dirty="0"/>
              <a:t>guides</a:t>
            </a:r>
          </a:p>
          <a:p>
            <a:pPr lvl="1"/>
            <a:r>
              <a:rPr lang="en-GB" sz="3600" dirty="0" smtClean="0"/>
              <a:t> Video </a:t>
            </a:r>
            <a:r>
              <a:rPr lang="en-GB" sz="3600" dirty="0"/>
              <a:t>tutorials</a:t>
            </a:r>
          </a:p>
          <a:p>
            <a:r>
              <a:rPr lang="en-GB" sz="3600" dirty="0" smtClean="0"/>
              <a:t>Webinars – trainers in June, foundation doctors in July</a:t>
            </a:r>
            <a:endParaRPr lang="en-GB" sz="3600" dirty="0" smtClean="0"/>
          </a:p>
          <a:p>
            <a:r>
              <a:rPr lang="en-GB" sz="3600" dirty="0" smtClean="0"/>
              <a:t>Local HEE foundation </a:t>
            </a:r>
            <a:r>
              <a:rPr lang="en-GB" sz="3600" dirty="0" smtClean="0"/>
              <a:t>team</a:t>
            </a:r>
            <a:endParaRPr lang="en-GB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4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018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273132" y="415926"/>
            <a:ext cx="5082639" cy="1163492"/>
          </a:xfrm>
        </p:spPr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 rot="10800000" flipV="1">
            <a:off x="332354" y="1692788"/>
            <a:ext cx="8502019" cy="3211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Please complete a brief anonymous feedback form to help us improve these sessions: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u="sng" dirty="0">
                <a:hlinkClick r:id="rId3"/>
              </a:rPr>
              <a:t>https://henw.onlinesurveys.ac.uk/horus-webinar-admin-may-2017-feedback-form</a:t>
            </a:r>
            <a:endParaRPr lang="en-GB" sz="3600" dirty="0" smtClean="0"/>
          </a:p>
          <a:p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4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206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199" y="415926"/>
            <a:ext cx="7772400" cy="679449"/>
          </a:xfrm>
        </p:spPr>
        <p:txBody>
          <a:bodyPr/>
          <a:lstStyle/>
          <a:p>
            <a:r>
              <a:rPr lang="en-GB" dirty="0" smtClean="0"/>
              <a:t>Important links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4711743"/>
            <a:ext cx="8382000" cy="11158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Any suggestions or other feedback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>
                <a:hlinkClick r:id="rId3"/>
              </a:rPr>
              <a:t>Enquiries</a:t>
            </a:r>
            <a:r>
              <a:rPr lang="en-GB" sz="3200" dirty="0" smtClean="0">
                <a:hlinkClick r:id="rId3"/>
              </a:rPr>
              <a:t>.Horus@</a:t>
            </a:r>
            <a:r>
              <a:rPr lang="en-GB" sz="3200" dirty="0" smtClean="0">
                <a:hlinkClick r:id="rId3"/>
              </a:rPr>
              <a:t>hee.nhs.uk</a:t>
            </a:r>
            <a:r>
              <a:rPr lang="en-GB" sz="3200" dirty="0" smtClean="0"/>
              <a:t> </a:t>
            </a:r>
            <a:endParaRPr lang="en-GB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8636" y="2213145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Horus ePortfolio </a:t>
            </a:r>
            <a:r>
              <a:rPr lang="en-GB" sz="3200" dirty="0" smtClean="0"/>
              <a:t>support site </a:t>
            </a:r>
          </a:p>
          <a:p>
            <a:r>
              <a:rPr lang="en-GB" sz="2400" dirty="0" smtClean="0">
                <a:hlinkClick r:id="rId4" action="ppaction://hlinkfile"/>
              </a:rPr>
              <a:t>support.horus.hee.uk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198" y="109537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Horus ePortfolio </a:t>
            </a:r>
            <a:r>
              <a:rPr lang="en-GB" sz="3200" dirty="0"/>
              <a:t>– </a:t>
            </a:r>
            <a:r>
              <a:rPr lang="en-GB" sz="3200" dirty="0" smtClean="0"/>
              <a:t>training site</a:t>
            </a:r>
          </a:p>
          <a:p>
            <a:r>
              <a:rPr lang="en-GB" sz="2400" dirty="0">
                <a:hlinkClick r:id=""/>
              </a:rPr>
              <a:t>https://hee-horus-test-web.azurewebsites.net/login</a:t>
            </a:r>
            <a:endParaRPr lang="en-GB" sz="2400" dirty="0" smtClean="0">
              <a:hlinkClick r:id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5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37" y="3273849"/>
            <a:ext cx="838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Horus ePortfolio open-access web page </a:t>
            </a:r>
            <a:r>
              <a:rPr lang="en-GB" sz="2400" dirty="0" smtClean="0">
                <a:hlinkClick r:id="rId6"/>
              </a:rPr>
              <a:t>https</a:t>
            </a:r>
            <a:r>
              <a:rPr lang="en-GB" sz="2400" dirty="0">
                <a:hlinkClick r:id="rId6"/>
              </a:rPr>
              <a:t>://</a:t>
            </a:r>
            <a:r>
              <a:rPr lang="en-GB" sz="2400" dirty="0" smtClean="0">
                <a:hlinkClick r:id="rId6"/>
              </a:rPr>
              <a:t>www.nwpgmd.nhs.uk/horus-eportfolio-foundation-training-england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3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1438123"/>
            <a:ext cx="8181762" cy="3783415"/>
          </a:xfrm>
        </p:spPr>
        <p:txBody>
          <a:bodyPr/>
          <a:lstStyle/>
          <a:p>
            <a:r>
              <a:rPr lang="en-GB" sz="3600" dirty="0" smtClean="0"/>
              <a:t>Webinar lead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Kata Várnai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Project Manager (HEE e-portfolios)</a:t>
            </a:r>
          </a:p>
          <a:p>
            <a:endParaRPr lang="en-GB" sz="1600" dirty="0" smtClean="0"/>
          </a:p>
          <a:p>
            <a:r>
              <a:rPr lang="en-GB" sz="3600" dirty="0" smtClean="0"/>
              <a:t>Webinar support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Ben Aspinall and Jack Grice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Horus ePortfolio Administrators</a:t>
            </a:r>
            <a:endParaRPr lang="en-GB" sz="3600" b="1" dirty="0">
              <a:solidFill>
                <a:srgbClr val="E28C0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2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  <p:sp>
        <p:nvSpPr>
          <p:cNvPr id="2" name="AutoShape 2" descr="England, Scotland and Wales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04" y="3712783"/>
            <a:ext cx="1298448" cy="22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Intended Audience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1145515"/>
            <a:ext cx="8372104" cy="3783415"/>
          </a:xfrm>
        </p:spPr>
        <p:txBody>
          <a:bodyPr/>
          <a:lstStyle/>
          <a:p>
            <a:r>
              <a:rPr lang="en-GB" sz="3200" dirty="0"/>
              <a:t>P</a:t>
            </a:r>
            <a:r>
              <a:rPr lang="en-GB" sz="3200" dirty="0" smtClean="0"/>
              <a:t>ostgraduate </a:t>
            </a:r>
            <a:r>
              <a:rPr lang="en-GB" sz="3200" dirty="0"/>
              <a:t>centre </a:t>
            </a:r>
            <a:r>
              <a:rPr lang="en-GB" sz="3200" dirty="0" smtClean="0"/>
              <a:t>administrators</a:t>
            </a:r>
          </a:p>
          <a:p>
            <a:r>
              <a:rPr lang="en-GB" sz="3200" dirty="0"/>
              <a:t>F</a:t>
            </a:r>
            <a:r>
              <a:rPr lang="en-GB" sz="3200" dirty="0" smtClean="0"/>
              <a:t>oundation </a:t>
            </a:r>
            <a:r>
              <a:rPr lang="en-GB" sz="3200" dirty="0"/>
              <a:t>programme </a:t>
            </a:r>
            <a:r>
              <a:rPr lang="en-GB" sz="3200" dirty="0" smtClean="0"/>
              <a:t>directors</a:t>
            </a:r>
          </a:p>
          <a:p>
            <a:r>
              <a:rPr lang="en-GB" sz="3200" dirty="0"/>
              <a:t>F</a:t>
            </a:r>
            <a:r>
              <a:rPr lang="en-GB" sz="3200" dirty="0" smtClean="0"/>
              <a:t>oundation </a:t>
            </a:r>
            <a:r>
              <a:rPr lang="en-GB" sz="3200" dirty="0"/>
              <a:t>school </a:t>
            </a:r>
            <a:r>
              <a:rPr lang="en-GB" sz="3200" dirty="0" smtClean="0"/>
              <a:t>administrators</a:t>
            </a:r>
          </a:p>
          <a:p>
            <a:r>
              <a:rPr lang="en-GB" sz="3200" dirty="0"/>
              <a:t>F</a:t>
            </a:r>
            <a:r>
              <a:rPr lang="en-GB" sz="3200" dirty="0" smtClean="0"/>
              <a:t>oundation </a:t>
            </a:r>
            <a:r>
              <a:rPr lang="en-GB" sz="3200" dirty="0"/>
              <a:t>school managers </a:t>
            </a:r>
            <a:endParaRPr lang="en-GB" sz="3200" dirty="0" smtClean="0"/>
          </a:p>
          <a:p>
            <a:r>
              <a:rPr lang="en-GB" sz="3200" dirty="0"/>
              <a:t>F</a:t>
            </a:r>
            <a:r>
              <a:rPr lang="en-GB" sz="3200" dirty="0" smtClean="0"/>
              <a:t>oundation </a:t>
            </a:r>
            <a:r>
              <a:rPr lang="en-GB" sz="3200" dirty="0"/>
              <a:t>school </a:t>
            </a:r>
            <a:r>
              <a:rPr lang="en-GB" sz="3200" dirty="0" smtClean="0"/>
              <a:t>directors</a:t>
            </a:r>
          </a:p>
          <a:p>
            <a:endParaRPr lang="en-GB" sz="1600" dirty="0" smtClean="0"/>
          </a:p>
          <a:p>
            <a:r>
              <a:rPr lang="en-GB" sz="2800" dirty="0" smtClean="0"/>
              <a:t>Anyone </a:t>
            </a:r>
            <a:r>
              <a:rPr lang="en-GB" sz="2800" dirty="0"/>
              <a:t>can attend, although it will be most useful for those who have some direct responsibility for undertaking administrative tasks on Horus as well as supporting local users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2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619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1084555"/>
            <a:ext cx="8372104" cy="3783415"/>
          </a:xfrm>
        </p:spPr>
        <p:txBody>
          <a:bodyPr/>
          <a:lstStyle/>
          <a:p>
            <a:r>
              <a:rPr lang="en-GB" sz="3200" dirty="0" smtClean="0"/>
              <a:t>Train </a:t>
            </a:r>
            <a:r>
              <a:rPr lang="en-GB" sz="3200" dirty="0"/>
              <a:t>those </a:t>
            </a:r>
            <a:r>
              <a:rPr lang="en-GB" sz="3200" dirty="0" smtClean="0"/>
              <a:t>not </a:t>
            </a:r>
            <a:r>
              <a:rPr lang="en-GB" sz="3200" dirty="0"/>
              <a:t>able to attend </a:t>
            </a:r>
            <a:r>
              <a:rPr lang="en-GB" sz="3200" dirty="0" smtClean="0"/>
              <a:t>regional workshops (March-April 2017)</a:t>
            </a:r>
          </a:p>
          <a:p>
            <a:r>
              <a:rPr lang="en-GB" sz="3200" dirty="0" smtClean="0"/>
              <a:t>Help </a:t>
            </a:r>
            <a:r>
              <a:rPr lang="en-GB" sz="3200" dirty="0"/>
              <a:t>refresh </a:t>
            </a:r>
            <a:r>
              <a:rPr lang="en-GB" sz="3200" dirty="0" smtClean="0"/>
              <a:t>memories </a:t>
            </a:r>
            <a:r>
              <a:rPr lang="en-GB" sz="3200" dirty="0"/>
              <a:t>of those who </a:t>
            </a:r>
            <a:r>
              <a:rPr lang="en-GB" sz="3200" dirty="0" smtClean="0"/>
              <a:t>attended </a:t>
            </a:r>
            <a:r>
              <a:rPr lang="en-GB" sz="3200" dirty="0"/>
              <a:t>regional workshops</a:t>
            </a:r>
            <a:r>
              <a:rPr lang="en-GB" sz="3200" dirty="0" smtClean="0"/>
              <a:t> </a:t>
            </a:r>
          </a:p>
          <a:p>
            <a:r>
              <a:rPr lang="en-GB" sz="3200" dirty="0"/>
              <a:t>C</a:t>
            </a:r>
            <a:r>
              <a:rPr lang="en-GB" sz="3200" dirty="0" smtClean="0"/>
              <a:t>reate </a:t>
            </a:r>
            <a:r>
              <a:rPr lang="en-GB" sz="3200" dirty="0"/>
              <a:t>a training resource for </a:t>
            </a:r>
            <a:r>
              <a:rPr lang="en-GB" sz="3200" dirty="0" smtClean="0"/>
              <a:t>cascaded training </a:t>
            </a:r>
          </a:p>
          <a:p>
            <a:pPr>
              <a:buFont typeface="Wingdings"/>
              <a:buChar char="à"/>
            </a:pPr>
            <a:r>
              <a:rPr lang="en-GB" sz="3200" dirty="0" smtClean="0"/>
              <a:t> Webinar </a:t>
            </a:r>
            <a:r>
              <a:rPr lang="en-GB" sz="3200" dirty="0"/>
              <a:t>will be recorded </a:t>
            </a:r>
            <a:endParaRPr lang="en-GB" sz="3200" dirty="0" smtClean="0"/>
          </a:p>
          <a:p>
            <a:pPr>
              <a:buFont typeface="Wingdings"/>
              <a:buChar char="à"/>
            </a:pPr>
            <a:r>
              <a:rPr lang="en-GB" sz="3200" dirty="0"/>
              <a:t> </a:t>
            </a:r>
            <a:r>
              <a:rPr lang="en-GB" sz="3200" dirty="0" smtClean="0"/>
              <a:t>Link will be circulated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2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  <p:pic>
        <p:nvPicPr>
          <p:cNvPr id="2050" name="Picture 2" descr="C:\Users\user\AppData\Local\Microsoft\Windows\INetCache\IE\7ANSWHPH\350575130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81" y="4425696"/>
            <a:ext cx="2495296" cy="14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pic>
        <p:nvPicPr>
          <p:cNvPr id="1026" name="Picture 2" descr="Image result for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86" y="4943475"/>
            <a:ext cx="37052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1084555"/>
            <a:ext cx="8372104" cy="3783415"/>
          </a:xfrm>
        </p:spPr>
        <p:txBody>
          <a:bodyPr/>
          <a:lstStyle/>
          <a:p>
            <a:r>
              <a:rPr lang="en-GB" sz="3200" dirty="0" smtClean="0"/>
              <a:t>Familiarise you with the layout of Horus</a:t>
            </a:r>
          </a:p>
          <a:p>
            <a:r>
              <a:rPr lang="en-GB" sz="3200" dirty="0" smtClean="0"/>
              <a:t>Take you through the common tasks you would perform as an administrator</a:t>
            </a:r>
          </a:p>
          <a:p>
            <a:r>
              <a:rPr lang="en-GB" sz="3200" dirty="0" smtClean="0"/>
              <a:t>Show you how Horus looks to other types of users</a:t>
            </a:r>
          </a:p>
          <a:p>
            <a:r>
              <a:rPr lang="en-GB" sz="3200" dirty="0" smtClean="0"/>
              <a:t>Give you a chance to </a:t>
            </a:r>
            <a:r>
              <a:rPr lang="en-GB" sz="3200" dirty="0" smtClean="0"/>
              <a:t>ask questions</a:t>
            </a:r>
            <a:endParaRPr lang="en-GB" sz="3200" dirty="0" smtClean="0"/>
          </a:p>
          <a:p>
            <a:r>
              <a:rPr lang="en-GB" sz="3200" dirty="0" smtClean="0"/>
              <a:t>Prepare you to cascade training locally</a:t>
            </a:r>
          </a:p>
          <a:p>
            <a:r>
              <a:rPr lang="en-GB" sz="3200" dirty="0" smtClean="0"/>
              <a:t>Explain how you can </a:t>
            </a:r>
          </a:p>
          <a:p>
            <a:pPr marL="0" indent="0">
              <a:buNone/>
            </a:pPr>
            <a:r>
              <a:rPr lang="en-GB" sz="3200" dirty="0" smtClean="0"/>
              <a:t>share your feedback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3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4078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717" y="1184641"/>
            <a:ext cx="8609680" cy="4919275"/>
          </a:xfrm>
        </p:spPr>
        <p:txBody>
          <a:bodyPr/>
          <a:lstStyle/>
          <a:p>
            <a:r>
              <a:rPr lang="en-GB" sz="4000" dirty="0" smtClean="0"/>
              <a:t>Horus is still under construction</a:t>
            </a:r>
          </a:p>
          <a:p>
            <a:r>
              <a:rPr lang="en-GB" sz="4000" dirty="0" smtClean="0"/>
              <a:t>What you see now is only part of all the features that will be available when it goes live</a:t>
            </a:r>
          </a:p>
          <a:p>
            <a:r>
              <a:rPr lang="en-GB" sz="4000" dirty="0" smtClean="0"/>
              <a:t>Horus will remain a living </a:t>
            </a:r>
          </a:p>
          <a:p>
            <a:pPr marL="0" indent="0">
              <a:buNone/>
            </a:pPr>
            <a:r>
              <a:rPr lang="en-GB" sz="4000" dirty="0" smtClean="0"/>
              <a:t>product – we will continue</a:t>
            </a:r>
          </a:p>
          <a:p>
            <a:pPr marL="0" indent="0">
              <a:buNone/>
            </a:pPr>
            <a:r>
              <a:rPr lang="en-GB" sz="4000" dirty="0" smtClean="0"/>
              <a:t>to develop and improve it </a:t>
            </a:r>
          </a:p>
          <a:p>
            <a:endParaRPr lang="en-GB" sz="4000" dirty="0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pic>
        <p:nvPicPr>
          <p:cNvPr id="2" name="Picture 2" descr="C:\Users\Kata\AppData\Local\Microsoft\Windows\Temporary Internet Files\Content.IE5\E7FCY9GR\under-construction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2834308"/>
            <a:ext cx="3580410" cy="35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4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9787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1" y="1064526"/>
            <a:ext cx="8502019" cy="4926842"/>
          </a:xfrm>
        </p:spPr>
        <p:txBody>
          <a:bodyPr/>
          <a:lstStyle/>
          <a:p>
            <a:r>
              <a:rPr lang="en-GB" sz="3600" dirty="0" smtClean="0"/>
              <a:t>Demonstration</a:t>
            </a:r>
            <a:endParaRPr lang="en-GB" sz="3600" dirty="0" smtClean="0"/>
          </a:p>
          <a:p>
            <a:r>
              <a:rPr lang="en-GB" sz="3600" dirty="0" smtClean="0"/>
              <a:t>Ask questions </a:t>
            </a:r>
            <a:r>
              <a:rPr lang="en-GB" sz="3600" dirty="0" smtClean="0"/>
              <a:t>by typing in the chat box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Please do not speak into your microphone during the webinar</a:t>
            </a:r>
            <a:endParaRPr lang="en-GB" sz="3600" dirty="0" smtClean="0"/>
          </a:p>
          <a:p>
            <a:r>
              <a:rPr lang="en-GB" sz="3600" dirty="0" smtClean="0"/>
              <a:t>Jack and Ben will </a:t>
            </a:r>
            <a:r>
              <a:rPr lang="en-GB" sz="3600" dirty="0" smtClean="0"/>
              <a:t>answer </a:t>
            </a:r>
            <a:r>
              <a:rPr lang="en-GB" sz="3600" dirty="0" smtClean="0"/>
              <a:t>questions in the chat box</a:t>
            </a:r>
          </a:p>
          <a:p>
            <a:r>
              <a:rPr lang="en-GB" sz="3600" dirty="0" smtClean="0"/>
              <a:t>I will stop periodically to answer your questions out loud</a:t>
            </a:r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Webinar Style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3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5771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Demonstration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3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485210"/>
            <a:ext cx="8810120" cy="35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FAQs</a:t>
            </a:r>
            <a:endParaRPr lang="en-GB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 rot="10800000" flipV="1">
            <a:off x="199173" y="1078849"/>
            <a:ext cx="8836181" cy="5041293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/>
              <a:t>How to search for anyone on the </a:t>
            </a:r>
            <a:r>
              <a:rPr lang="en-GB" dirty="0" smtClean="0"/>
              <a:t>system / add </a:t>
            </a:r>
            <a:r>
              <a:rPr lang="en-GB" dirty="0"/>
              <a:t>permissions to someone not in your location</a:t>
            </a:r>
          </a:p>
          <a:p>
            <a:pPr>
              <a:spcBef>
                <a:spcPts val="0"/>
              </a:spcBef>
            </a:pPr>
            <a:r>
              <a:rPr lang="en-GB" sz="2900" dirty="0"/>
              <a:t>Sending </a:t>
            </a:r>
            <a:r>
              <a:rPr lang="en-GB" sz="2900" dirty="0" smtClean="0"/>
              <a:t>forms </a:t>
            </a:r>
            <a:r>
              <a:rPr lang="en-GB" sz="2900" dirty="0"/>
              <a:t>for </a:t>
            </a:r>
            <a:r>
              <a:rPr lang="en-GB" sz="2900" dirty="0" smtClean="0"/>
              <a:t>approval</a:t>
            </a:r>
          </a:p>
          <a:p>
            <a:pPr lvl="1">
              <a:spcBef>
                <a:spcPts val="0"/>
              </a:spcBef>
            </a:pPr>
            <a:r>
              <a:rPr lang="en-GB" sz="2900" dirty="0"/>
              <a:t> </a:t>
            </a:r>
            <a:r>
              <a:rPr lang="en-GB" dirty="0" smtClean="0"/>
              <a:t>Who can be added as approver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‘Attention items’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Uploading external documents 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‘Moving’ forms between placements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Password reminder/reset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Back navigation</a:t>
            </a:r>
          </a:p>
          <a:p>
            <a:pPr>
              <a:spcBef>
                <a:spcPts val="0"/>
              </a:spcBef>
            </a:pPr>
            <a:r>
              <a:rPr lang="en-GB" sz="2900" dirty="0"/>
              <a:t>What can trainers see (permissions)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Current </a:t>
            </a:r>
            <a:r>
              <a:rPr lang="en-GB" sz="2900" dirty="0"/>
              <a:t>users in NES </a:t>
            </a:r>
            <a:r>
              <a:rPr lang="en-GB" sz="2900" dirty="0" err="1"/>
              <a:t>eP</a:t>
            </a:r>
            <a:endParaRPr lang="en-GB" sz="2900" dirty="0"/>
          </a:p>
          <a:p>
            <a:pPr>
              <a:spcBef>
                <a:spcPts val="0"/>
              </a:spcBef>
            </a:pPr>
            <a:r>
              <a:rPr lang="en-GB" sz="2900" dirty="0" smtClean="0"/>
              <a:t>Current F1 info in NES </a:t>
            </a:r>
            <a:r>
              <a:rPr lang="en-GB" sz="2900" dirty="0" err="1" smtClean="0"/>
              <a:t>eP</a:t>
            </a:r>
            <a:endParaRPr lang="en-GB" sz="2900" dirty="0" smtClean="0"/>
          </a:p>
          <a:p>
            <a:pPr>
              <a:spcBef>
                <a:spcPts val="0"/>
              </a:spcBef>
            </a:pPr>
            <a:r>
              <a:rPr lang="en-GB" sz="2900" dirty="0" smtClean="0"/>
              <a:t>Test site availability</a:t>
            </a:r>
            <a:endParaRPr lang="en-GB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hlinkClick r:id="rId3"/>
              </a:rPr>
              <a:t>Enquiries.Horus@hee.nhs,uk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683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E PPT - Master slide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17E460859D54EA28D92363DE7EA01" ma:contentTypeVersion="2" ma:contentTypeDescription="Create a new document." ma:contentTypeScope="" ma:versionID="da1e78035beadddb1b81087e3c9ed2d5">
  <xsd:schema xmlns:xsd="http://www.w3.org/2001/XMLSchema" xmlns:xs="http://www.w3.org/2001/XMLSchema" xmlns:p="http://schemas.microsoft.com/office/2006/metadata/properties" xmlns:ns2="6bd376b4-27f1-4b55-b77e-1afec871a219" targetNamespace="http://schemas.microsoft.com/office/2006/metadata/properties" ma:root="true" ma:fieldsID="7a6ba128150d92e3baf4f421f7d15941" ns2:_="">
    <xsd:import namespace="6bd376b4-27f1-4b55-b77e-1afec871a21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376b4-27f1-4b55-b77e-1afec871a2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12F47F-486C-4DDD-BFC6-9BEAACB20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ED830-1086-4437-8D58-D7A472BE5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376b4-27f1-4b55-b77e-1afec871a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9D35CD-7E7E-434D-8402-A45BCD80C91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bd376b4-27f1-4b55-b77e-1afec871a2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 PPT - Master slide deck</Template>
  <TotalTime>3026</TotalTime>
  <Words>483</Words>
  <Application>Microsoft Office PowerPoint</Application>
  <PresentationFormat>On-screen Show (4:3)</PresentationFormat>
  <Paragraphs>120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HEE PPT - Master slide deck</vt:lpstr>
      <vt:lpstr>PowerPoint Presentation</vt:lpstr>
      <vt:lpstr>Introductions</vt:lpstr>
      <vt:lpstr>Intended Audience</vt:lpstr>
      <vt:lpstr>Aims</vt:lpstr>
      <vt:lpstr>Outcomes</vt:lpstr>
      <vt:lpstr>Disclaimer</vt:lpstr>
      <vt:lpstr>Webinar Style</vt:lpstr>
      <vt:lpstr>The Demonstration</vt:lpstr>
      <vt:lpstr>FAQs</vt:lpstr>
      <vt:lpstr>Additional evidence of achievement forms</vt:lpstr>
      <vt:lpstr>Other functionality on its way – by July 2017 </vt:lpstr>
      <vt:lpstr>Support routes</vt:lpstr>
      <vt:lpstr>Feedback</vt:lpstr>
      <vt:lpstr>Important links</vt:lpstr>
    </vt:vector>
  </TitlesOfParts>
  <Company>KSS Deanery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Orloff,Nicholas</dc:creator>
  <cp:lastModifiedBy>Kata Várnai</cp:lastModifiedBy>
  <cp:revision>177</cp:revision>
  <dcterms:created xsi:type="dcterms:W3CDTF">2015-12-10T10:27:43Z</dcterms:created>
  <dcterms:modified xsi:type="dcterms:W3CDTF">2017-05-17T08:48:36Z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0x0101008E917E460859D54EA28D92363DE7EA01</vt:lpwstr>
  </property>
  <property fmtid="{D5CDD505-2E9C-101B-9397-08002B2CF9AE}" pid="3" name="Order">
    <vt:r8>12100</vt:r8>
  </property>
  <property fmtid="{D5CDD505-2E9C-101B-9397-08002B2CF9AE}" pid="4" name="_CopySource">
    <vt:lpwstr>https://healtheducationengland.sharepoint.com/sites/horushelpdesk/Shared Documents/Training - Face to face - 2016/Horus Administrator Training_Introduction_May 2016.pptx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